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theme/theme4.xml" ContentType="application/vnd.openxmlformats-officedocument.theme+xml"/>
  <Override PartName="/ppt/slideLayouts/slideLayout4.xml" ContentType="application/vnd.openxmlformats-officedocument.presentationml.slideLayout+xml"/>
  <Override PartName="/ppt/theme/theme5.xml" ContentType="application/vnd.openxmlformats-officedocument.theme+xml"/>
  <Override PartName="/ppt/slideLayouts/slideLayout5.xml" ContentType="application/vnd.openxmlformats-officedocument.presentationml.slideLayout+xml"/>
  <Override PartName="/ppt/theme/theme6.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7" r:id="rId3"/>
    <p:sldMasterId id="2147483699" r:id="rId4"/>
    <p:sldMasterId id="2147483715" r:id="rId5"/>
    <p:sldMasterId id="2147483717" r:id="rId6"/>
    <p:sldMasterId id="2147483727" r:id="rId7"/>
    <p:sldMasterId id="2147483737" r:id="rId8"/>
    <p:sldMasterId id="2147483741" r:id="rId9"/>
  </p:sldMasterIdLst>
  <p:notesMasterIdLst>
    <p:notesMasterId r:id="rId39"/>
  </p:notesMasterIdLst>
  <p:sldIdLst>
    <p:sldId id="298" r:id="rId10"/>
    <p:sldId id="314" r:id="rId11"/>
    <p:sldId id="299" r:id="rId12"/>
    <p:sldId id="345" r:id="rId13"/>
    <p:sldId id="346" r:id="rId14"/>
    <p:sldId id="315" r:id="rId15"/>
    <p:sldId id="325" r:id="rId16"/>
    <p:sldId id="257" r:id="rId17"/>
    <p:sldId id="321" r:id="rId18"/>
    <p:sldId id="342" r:id="rId19"/>
    <p:sldId id="341" r:id="rId20"/>
    <p:sldId id="286" r:id="rId21"/>
    <p:sldId id="287" r:id="rId22"/>
    <p:sldId id="320" r:id="rId23"/>
    <p:sldId id="340" r:id="rId24"/>
    <p:sldId id="326" r:id="rId25"/>
    <p:sldId id="327" r:id="rId26"/>
    <p:sldId id="328" r:id="rId27"/>
    <p:sldId id="329" r:id="rId28"/>
    <p:sldId id="330" r:id="rId29"/>
    <p:sldId id="334" r:id="rId30"/>
    <p:sldId id="335" r:id="rId31"/>
    <p:sldId id="337" r:id="rId32"/>
    <p:sldId id="310" r:id="rId33"/>
    <p:sldId id="311" r:id="rId34"/>
    <p:sldId id="344" r:id="rId35"/>
    <p:sldId id="347" r:id="rId36"/>
    <p:sldId id="348" r:id="rId37"/>
    <p:sldId id="338"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6154" autoAdjust="0"/>
  </p:normalViewPr>
  <p:slideViewPr>
    <p:cSldViewPr>
      <p:cViewPr varScale="1">
        <p:scale>
          <a:sx n="76" d="100"/>
          <a:sy n="76" d="100"/>
        </p:scale>
        <p:origin x="1320"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Seniors</c:v>
                </c:pt>
              </c:strCache>
            </c:strRef>
          </c:tx>
          <c:spPr>
            <a:solidFill>
              <a:schemeClr val="accent1">
                <a:alpha val="85000"/>
              </a:schemeClr>
            </a:solidFill>
            <a:ln w="9525" cap="flat" cmpd="sng" algn="ctr">
              <a:solidFill>
                <a:schemeClr val="lt1">
                  <a:alpha val="50000"/>
                </a:schemeClr>
              </a:solidFill>
              <a:round/>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Lanier</c:v>
                </c:pt>
                <c:pt idx="1">
                  <c:v>Murrah</c:v>
                </c:pt>
                <c:pt idx="2">
                  <c:v>Wingfield</c:v>
                </c:pt>
                <c:pt idx="3">
                  <c:v>Callaway</c:v>
                </c:pt>
                <c:pt idx="4">
                  <c:v>Forest Hill</c:v>
                </c:pt>
                <c:pt idx="5">
                  <c:v>Provine</c:v>
                </c:pt>
                <c:pt idx="6">
                  <c:v>Jim Hill</c:v>
                </c:pt>
              </c:strCache>
            </c:strRef>
          </c:cat>
          <c:val>
            <c:numRef>
              <c:f>Sheet1!$B$2:$B$8</c:f>
              <c:numCache>
                <c:formatCode>General</c:formatCode>
                <c:ptCount val="7"/>
                <c:pt idx="0">
                  <c:v>24</c:v>
                </c:pt>
                <c:pt idx="1">
                  <c:v>39</c:v>
                </c:pt>
                <c:pt idx="2">
                  <c:v>35</c:v>
                </c:pt>
                <c:pt idx="3">
                  <c:v>52</c:v>
                </c:pt>
                <c:pt idx="4">
                  <c:v>42</c:v>
                </c:pt>
                <c:pt idx="5">
                  <c:v>25</c:v>
                </c:pt>
                <c:pt idx="6">
                  <c:v>32</c:v>
                </c:pt>
              </c:numCache>
            </c:numRef>
          </c:val>
          <c:extLst>
            <c:ext xmlns:c16="http://schemas.microsoft.com/office/drawing/2014/chart" uri="{C3380CC4-5D6E-409C-BE32-E72D297353CC}">
              <c16:uniqueId val="{00000000-D545-1E4A-97DA-E2083956CEAD}"/>
            </c:ext>
          </c:extLst>
        </c:ser>
        <c:ser>
          <c:idx val="1"/>
          <c:order val="1"/>
          <c:tx>
            <c:strRef>
              <c:f>Sheet1!$C$1</c:f>
              <c:strCache>
                <c:ptCount val="1"/>
                <c:pt idx="0">
                  <c:v>Completed 4 Years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Lanier</c:v>
                </c:pt>
                <c:pt idx="1">
                  <c:v>Murrah</c:v>
                </c:pt>
                <c:pt idx="2">
                  <c:v>Wingfield</c:v>
                </c:pt>
                <c:pt idx="3">
                  <c:v>Callaway</c:v>
                </c:pt>
                <c:pt idx="4">
                  <c:v>Forest Hill</c:v>
                </c:pt>
                <c:pt idx="5">
                  <c:v>Provine</c:v>
                </c:pt>
                <c:pt idx="6">
                  <c:v>Jim Hill</c:v>
                </c:pt>
              </c:strCache>
            </c:strRef>
          </c:cat>
          <c:val>
            <c:numRef>
              <c:f>Sheet1!$C$2:$C$8</c:f>
              <c:numCache>
                <c:formatCode>General</c:formatCode>
                <c:ptCount val="7"/>
                <c:pt idx="0">
                  <c:v>24</c:v>
                </c:pt>
                <c:pt idx="1">
                  <c:v>35</c:v>
                </c:pt>
                <c:pt idx="2">
                  <c:v>33</c:v>
                </c:pt>
                <c:pt idx="3">
                  <c:v>50</c:v>
                </c:pt>
                <c:pt idx="4">
                  <c:v>40</c:v>
                </c:pt>
                <c:pt idx="5">
                  <c:v>21</c:v>
                </c:pt>
                <c:pt idx="6">
                  <c:v>19</c:v>
                </c:pt>
              </c:numCache>
            </c:numRef>
          </c:val>
          <c:extLst>
            <c:ext xmlns:c16="http://schemas.microsoft.com/office/drawing/2014/chart" uri="{C3380CC4-5D6E-409C-BE32-E72D297353CC}">
              <c16:uniqueId val="{00000001-D545-1E4A-97DA-E2083956CEAD}"/>
            </c:ext>
          </c:extLst>
        </c:ser>
        <c:ser>
          <c:idx val="2"/>
          <c:order val="2"/>
          <c:tx>
            <c:strRef>
              <c:f>Sheet1!$D$1</c:f>
              <c:strCache>
                <c:ptCount val="1"/>
                <c:pt idx="0">
                  <c:v>Graduated</c:v>
                </c:pt>
              </c:strCache>
            </c:strRef>
          </c:tx>
          <c:spPr>
            <a:solidFill>
              <a:srgbClr val="FFFF00">
                <a:alpha val="85000"/>
              </a:srgbClr>
            </a:solidFill>
            <a:ln w="9525" cap="flat" cmpd="sng" algn="ctr">
              <a:solidFill>
                <a:schemeClr val="lt1">
                  <a:alpha val="50000"/>
                </a:schemeClr>
              </a:solidFill>
              <a:round/>
            </a:ln>
            <a:effectLst/>
          </c:spPr>
          <c:invertIfNegative val="0"/>
          <c:dLbls>
            <c:dLbl>
              <c:idx val="0"/>
              <c:tx>
                <c:rich>
                  <a:bodyPr/>
                  <a:lstStyle/>
                  <a:p>
                    <a:r>
                      <a:rPr lang="en-US"/>
                      <a:t>24</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A8C-4F03-ADDB-2FF5825A5373}"/>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Lanier</c:v>
                </c:pt>
                <c:pt idx="1">
                  <c:v>Murrah</c:v>
                </c:pt>
                <c:pt idx="2">
                  <c:v>Wingfield</c:v>
                </c:pt>
                <c:pt idx="3">
                  <c:v>Callaway</c:v>
                </c:pt>
                <c:pt idx="4">
                  <c:v>Forest Hill</c:v>
                </c:pt>
                <c:pt idx="5">
                  <c:v>Provine</c:v>
                </c:pt>
                <c:pt idx="6">
                  <c:v>Jim Hill</c:v>
                </c:pt>
              </c:strCache>
            </c:strRef>
          </c:cat>
          <c:val>
            <c:numRef>
              <c:f>Sheet1!$D$2:$D$8</c:f>
              <c:numCache>
                <c:formatCode>General</c:formatCode>
                <c:ptCount val="7"/>
                <c:pt idx="0">
                  <c:v>24</c:v>
                </c:pt>
                <c:pt idx="1">
                  <c:v>39</c:v>
                </c:pt>
                <c:pt idx="2">
                  <c:v>35</c:v>
                </c:pt>
                <c:pt idx="3">
                  <c:v>52</c:v>
                </c:pt>
                <c:pt idx="4">
                  <c:v>41</c:v>
                </c:pt>
                <c:pt idx="5">
                  <c:v>25</c:v>
                </c:pt>
                <c:pt idx="6">
                  <c:v>32</c:v>
                </c:pt>
              </c:numCache>
            </c:numRef>
          </c:val>
          <c:extLst>
            <c:ext xmlns:c16="http://schemas.microsoft.com/office/drawing/2014/chart" uri="{C3380CC4-5D6E-409C-BE32-E72D297353CC}">
              <c16:uniqueId val="{00000003-D545-1E4A-97DA-E2083956CEAD}"/>
            </c:ext>
          </c:extLst>
        </c:ser>
        <c:dLbls>
          <c:dLblPos val="inEnd"/>
          <c:showLegendKey val="0"/>
          <c:showVal val="1"/>
          <c:showCatName val="0"/>
          <c:showSerName val="0"/>
          <c:showPercent val="0"/>
          <c:showBubbleSize val="0"/>
        </c:dLbls>
        <c:gapWidth val="65"/>
        <c:axId val="730783151"/>
        <c:axId val="728956431"/>
      </c:barChart>
      <c:catAx>
        <c:axId val="73078315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tx1"/>
                </a:solidFill>
                <a:latin typeface="+mn-lt"/>
                <a:ea typeface="+mn-ea"/>
                <a:cs typeface="+mn-cs"/>
              </a:defRPr>
            </a:pPr>
            <a:endParaRPr lang="en-US"/>
          </a:p>
        </c:txPr>
        <c:crossAx val="728956431"/>
        <c:crosses val="autoZero"/>
        <c:auto val="1"/>
        <c:lblAlgn val="ctr"/>
        <c:lblOffset val="100"/>
        <c:noMultiLvlLbl val="0"/>
      </c:catAx>
      <c:valAx>
        <c:axId val="728956431"/>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730783151"/>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lumMod val="90000"/>
        <a:alpha val="82000"/>
      </a:schemeClr>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0FDACE2-BC8B-4A9F-AD45-6DD8139BBB6F}" type="datetimeFigureOut">
              <a:rPr lang="en-US" smtClean="0"/>
              <a:t>12/5/2023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27385CD-DF7D-4BA8-A6BC-E934DB402EEB}" type="slidenum">
              <a:rPr lang="en-US" smtClean="0"/>
              <a:t>‹#›</a:t>
            </a:fld>
            <a:endParaRPr lang="en-US" dirty="0"/>
          </a:p>
        </p:txBody>
      </p:sp>
    </p:spTree>
    <p:extLst>
      <p:ext uri="{BB962C8B-B14F-4D97-AF65-F5344CB8AC3E}">
        <p14:creationId xmlns:p14="http://schemas.microsoft.com/office/powerpoint/2010/main" val="372900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1323" indent="-284147" eaLnBrk="0" hangingPunct="0">
              <a:spcBef>
                <a:spcPct val="30000"/>
              </a:spcBef>
              <a:defRPr sz="1200">
                <a:solidFill>
                  <a:schemeClr val="tx1"/>
                </a:solidFill>
                <a:latin typeface="Times New Roman" pitchFamily="18" charset="0"/>
              </a:defRPr>
            </a:lvl2pPr>
            <a:lvl3pPr marL="1141350" indent="-227001" eaLnBrk="0" hangingPunct="0">
              <a:spcBef>
                <a:spcPct val="30000"/>
              </a:spcBef>
              <a:defRPr sz="1200">
                <a:solidFill>
                  <a:schemeClr val="tx1"/>
                </a:solidFill>
                <a:latin typeface="Times New Roman" pitchFamily="18" charset="0"/>
              </a:defRPr>
            </a:lvl3pPr>
            <a:lvl4pPr marL="1598525" indent="-227001" eaLnBrk="0" hangingPunct="0">
              <a:spcBef>
                <a:spcPct val="30000"/>
              </a:spcBef>
              <a:defRPr sz="1200">
                <a:solidFill>
                  <a:schemeClr val="tx1"/>
                </a:solidFill>
                <a:latin typeface="Times New Roman" pitchFamily="18" charset="0"/>
              </a:defRPr>
            </a:lvl4pPr>
            <a:lvl5pPr marL="2054111" indent="-227001" eaLnBrk="0" hangingPunct="0">
              <a:spcBef>
                <a:spcPct val="30000"/>
              </a:spcBef>
              <a:defRPr sz="1200">
                <a:solidFill>
                  <a:schemeClr val="tx1"/>
                </a:solidFill>
                <a:latin typeface="Times New Roman" pitchFamily="18" charset="0"/>
              </a:defRPr>
            </a:lvl5pPr>
            <a:lvl6pPr marL="2511286" indent="-227001" eaLnBrk="0" fontAlgn="base" hangingPunct="0">
              <a:spcBef>
                <a:spcPct val="30000"/>
              </a:spcBef>
              <a:spcAft>
                <a:spcPct val="0"/>
              </a:spcAft>
              <a:defRPr sz="1200">
                <a:solidFill>
                  <a:schemeClr val="tx1"/>
                </a:solidFill>
                <a:latin typeface="Times New Roman" pitchFamily="18" charset="0"/>
              </a:defRPr>
            </a:lvl6pPr>
            <a:lvl7pPr marL="2968461" indent="-227001" eaLnBrk="0" fontAlgn="base" hangingPunct="0">
              <a:spcBef>
                <a:spcPct val="30000"/>
              </a:spcBef>
              <a:spcAft>
                <a:spcPct val="0"/>
              </a:spcAft>
              <a:defRPr sz="1200">
                <a:solidFill>
                  <a:schemeClr val="tx1"/>
                </a:solidFill>
                <a:latin typeface="Times New Roman" pitchFamily="18" charset="0"/>
              </a:defRPr>
            </a:lvl7pPr>
            <a:lvl8pPr marL="3425635" indent="-227001" eaLnBrk="0" fontAlgn="base" hangingPunct="0">
              <a:spcBef>
                <a:spcPct val="30000"/>
              </a:spcBef>
              <a:spcAft>
                <a:spcPct val="0"/>
              </a:spcAft>
              <a:defRPr sz="1200">
                <a:solidFill>
                  <a:schemeClr val="tx1"/>
                </a:solidFill>
                <a:latin typeface="Times New Roman" pitchFamily="18" charset="0"/>
              </a:defRPr>
            </a:lvl8pPr>
            <a:lvl9pPr marL="3882810" indent="-2270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CCB8FC5-5706-4623-AD7C-77A81CEE3F7E}" type="slidenum">
              <a:rPr lang="en-US" altLang="en-US" smtClean="0">
                <a:solidFill>
                  <a:srgbClr val="000000"/>
                </a:solidFill>
              </a:rPr>
              <a:pPr eaLnBrk="1" hangingPunct="1">
                <a:spcBef>
                  <a:spcPct val="0"/>
                </a:spcBef>
              </a:pPr>
              <a:t>1</a:t>
            </a:fld>
            <a:endParaRPr lang="en-US" altLang="en-US" dirty="0">
              <a:solidFill>
                <a:srgbClr val="000000"/>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972562" y="8831581"/>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5E8F564D-2C6B-4AB8-B794-98246E47A396}" type="slidenum">
              <a:rPr lang="en-US" altLang="en-US" smtClean="0">
                <a:solidFill>
                  <a:prstClr val="black"/>
                </a:solidFill>
                <a:latin typeface="Times New Roman" pitchFamily="18" charset="0"/>
              </a:rPr>
              <a:pPr algn="r" eaLnBrk="1" fontAlgn="base" hangingPunct="1">
                <a:spcBef>
                  <a:spcPct val="0"/>
                </a:spcBef>
                <a:spcAft>
                  <a:spcPct val="0"/>
                </a:spcAft>
              </a:pPr>
              <a:t>14</a:t>
            </a:fld>
            <a:endParaRPr lang="en-US" altLang="en-US" dirty="0">
              <a:solidFill>
                <a:prstClr val="black"/>
              </a:solidFill>
              <a:latin typeface="Times New Roman" pitchFamily="18" charset="0"/>
            </a:endParaRPr>
          </a:p>
        </p:txBody>
      </p:sp>
      <p:sp>
        <p:nvSpPr>
          <p:cNvPr id="138243" name="Rectangle 2"/>
          <p:cNvSpPr>
            <a:spLocks noGrp="1" noChangeArrowheads="1"/>
          </p:cNvSpPr>
          <p:nvPr>
            <p:ph type="body" idx="1"/>
          </p:nvPr>
        </p:nvSpPr>
        <p:spPr bwMode="auto">
          <a:xfrm>
            <a:off x="936344" y="4414177"/>
            <a:ext cx="5137714"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683" tIns="42330" rIns="87683" bIns="42330" numCol="1" anchor="t" anchorCtr="0" compatLnSpc="1">
            <a:prstTxWarp prst="textNoShape">
              <a:avLst/>
            </a:prstTxWarp>
          </a:bodyPr>
          <a:lstStyle/>
          <a:p>
            <a:pPr eaLnBrk="1" hangingPunct="1">
              <a:lnSpc>
                <a:spcPct val="89000"/>
              </a:lnSpc>
              <a:spcBef>
                <a:spcPct val="0"/>
              </a:spcBef>
            </a:pPr>
            <a:endParaRPr lang="en-US" altLang="en-US" dirty="0"/>
          </a:p>
        </p:txBody>
      </p:sp>
      <p:sp>
        <p:nvSpPr>
          <p:cNvPr id="138244" name="Rectangle 3"/>
          <p:cNvSpPr>
            <a:spLocks noGrp="1" noRot="1" noChangeAspect="1" noChangeArrowheads="1" noTextEdit="1"/>
          </p:cNvSpPr>
          <p:nvPr>
            <p:ph type="sldImg"/>
          </p:nvPr>
        </p:nvSpPr>
        <p:spPr bwMode="auto">
          <a:xfrm>
            <a:off x="1204913" y="709613"/>
            <a:ext cx="4619625" cy="3465512"/>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7385CD-DF7D-4BA8-A6BC-E934DB402EEB}"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191083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39734" indent="-284147" eaLnBrk="0" hangingPunct="0">
              <a:spcBef>
                <a:spcPct val="30000"/>
              </a:spcBef>
              <a:defRPr sz="1200">
                <a:solidFill>
                  <a:schemeClr val="tx1"/>
                </a:solidFill>
                <a:latin typeface="Times New Roman" pitchFamily="18" charset="0"/>
              </a:defRPr>
            </a:lvl2pPr>
            <a:lvl3pPr marL="1141350" indent="-227001" eaLnBrk="0" hangingPunct="0">
              <a:spcBef>
                <a:spcPct val="30000"/>
              </a:spcBef>
              <a:defRPr sz="1200">
                <a:solidFill>
                  <a:schemeClr val="tx1"/>
                </a:solidFill>
                <a:latin typeface="Times New Roman" pitchFamily="18" charset="0"/>
              </a:defRPr>
            </a:lvl3pPr>
            <a:lvl4pPr marL="1596937" indent="-227001" eaLnBrk="0" hangingPunct="0">
              <a:spcBef>
                <a:spcPct val="30000"/>
              </a:spcBef>
              <a:defRPr sz="1200">
                <a:solidFill>
                  <a:schemeClr val="tx1"/>
                </a:solidFill>
                <a:latin typeface="Times New Roman" pitchFamily="18" charset="0"/>
              </a:defRPr>
            </a:lvl4pPr>
            <a:lvl5pPr marL="2054111" indent="-227001" eaLnBrk="0" hangingPunct="0">
              <a:spcBef>
                <a:spcPct val="30000"/>
              </a:spcBef>
              <a:defRPr sz="1200">
                <a:solidFill>
                  <a:schemeClr val="tx1"/>
                </a:solidFill>
                <a:latin typeface="Times New Roman" pitchFamily="18" charset="0"/>
              </a:defRPr>
            </a:lvl5pPr>
            <a:lvl6pPr marL="2511286" indent="-227001" eaLnBrk="0" fontAlgn="base" hangingPunct="0">
              <a:spcBef>
                <a:spcPct val="30000"/>
              </a:spcBef>
              <a:spcAft>
                <a:spcPct val="0"/>
              </a:spcAft>
              <a:defRPr sz="1200">
                <a:solidFill>
                  <a:schemeClr val="tx1"/>
                </a:solidFill>
                <a:latin typeface="Times New Roman" pitchFamily="18" charset="0"/>
              </a:defRPr>
            </a:lvl6pPr>
            <a:lvl7pPr marL="2968461" indent="-227001" eaLnBrk="0" fontAlgn="base" hangingPunct="0">
              <a:spcBef>
                <a:spcPct val="30000"/>
              </a:spcBef>
              <a:spcAft>
                <a:spcPct val="0"/>
              </a:spcAft>
              <a:defRPr sz="1200">
                <a:solidFill>
                  <a:schemeClr val="tx1"/>
                </a:solidFill>
                <a:latin typeface="Times New Roman" pitchFamily="18" charset="0"/>
              </a:defRPr>
            </a:lvl7pPr>
            <a:lvl8pPr marL="3425635" indent="-227001" eaLnBrk="0" fontAlgn="base" hangingPunct="0">
              <a:spcBef>
                <a:spcPct val="30000"/>
              </a:spcBef>
              <a:spcAft>
                <a:spcPct val="0"/>
              </a:spcAft>
              <a:defRPr sz="1200">
                <a:solidFill>
                  <a:schemeClr val="tx1"/>
                </a:solidFill>
                <a:latin typeface="Times New Roman" pitchFamily="18" charset="0"/>
              </a:defRPr>
            </a:lvl8pPr>
            <a:lvl9pPr marL="3882810" indent="-2270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915A5B3-EFF6-4B9D-B017-F766911D14CB}" type="slidenum">
              <a:rPr lang="en-US" altLang="en-US" smtClean="0">
                <a:solidFill>
                  <a:srgbClr val="000000"/>
                </a:solidFill>
              </a:rPr>
              <a:pPr eaLnBrk="1" hangingPunct="1">
                <a:spcBef>
                  <a:spcPct val="0"/>
                </a:spcBef>
              </a:pPr>
              <a:t>3</a:t>
            </a:fld>
            <a:endParaRPr lang="en-US" altLang="en-US" dirty="0">
              <a:solidFill>
                <a:srgbClr val="000000"/>
              </a:solidFill>
            </a:endParaRPr>
          </a:p>
        </p:txBody>
      </p:sp>
      <p:sp>
        <p:nvSpPr>
          <p:cNvPr id="49155" name="Rectangle 2"/>
          <p:cNvSpPr>
            <a:spLocks noGrp="1" noChangeArrowheads="1"/>
          </p:cNvSpPr>
          <p:nvPr>
            <p:ph type="body" idx="1"/>
          </p:nvPr>
        </p:nvSpPr>
        <p:spPr>
          <a:xfrm>
            <a:off x="936626" y="4414838"/>
            <a:ext cx="51371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78" tIns="42328" rIns="87678" bIns="42328"/>
          <a:lstStyle/>
          <a:p>
            <a:pPr>
              <a:lnSpc>
                <a:spcPct val="89000"/>
              </a:lnSpc>
            </a:pPr>
            <a:endParaRPr lang="en-US" altLang="en-US" dirty="0"/>
          </a:p>
        </p:txBody>
      </p:sp>
      <p:sp>
        <p:nvSpPr>
          <p:cNvPr id="49156" name="Rectangle 3"/>
          <p:cNvSpPr>
            <a:spLocks noGrp="1" noRot="1" noChangeAspect="1" noChangeArrowheads="1" noTextEdit="1"/>
          </p:cNvSpPr>
          <p:nvPr>
            <p:ph type="sldImg"/>
          </p:nvPr>
        </p:nvSpPr>
        <p:spPr>
          <a:xfrm>
            <a:off x="1203325" y="709613"/>
            <a:ext cx="4619625" cy="3465512"/>
          </a:xfrm>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F60980-1E20-4DED-8683-13D903BB9480}" type="slidenum">
              <a:rPr lang="en-US" smtClean="0"/>
              <a:t>4</a:t>
            </a:fld>
            <a:endParaRPr lang="en-US"/>
          </a:p>
        </p:txBody>
      </p:sp>
    </p:spTree>
    <p:extLst>
      <p:ext uri="{BB962C8B-B14F-4D97-AF65-F5344CB8AC3E}">
        <p14:creationId xmlns:p14="http://schemas.microsoft.com/office/powerpoint/2010/main" val="166190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2562" y="8831581"/>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7ADBB2D3-5AE7-4459-A565-D5C30C233B86}" type="slidenum">
              <a:rPr lang="en-US" altLang="en-US" smtClean="0">
                <a:solidFill>
                  <a:prstClr val="black"/>
                </a:solidFill>
                <a:latin typeface="Times New Roman" pitchFamily="18" charset="0"/>
              </a:rPr>
              <a:pPr algn="r" eaLnBrk="1" fontAlgn="base" hangingPunct="1">
                <a:spcBef>
                  <a:spcPct val="0"/>
                </a:spcBef>
                <a:spcAft>
                  <a:spcPct val="0"/>
                </a:spcAft>
              </a:pPr>
              <a:t>6</a:t>
            </a:fld>
            <a:endParaRPr lang="en-US" altLang="en-US" dirty="0">
              <a:solidFill>
                <a:prstClr val="black"/>
              </a:solidFill>
              <a:latin typeface="Times New Roman" pitchFamily="18" charset="0"/>
            </a:endParaRPr>
          </a:p>
        </p:txBody>
      </p:sp>
      <p:sp>
        <p:nvSpPr>
          <p:cNvPr id="134147" name="Rectangle 2"/>
          <p:cNvSpPr>
            <a:spLocks noGrp="1" noChangeArrowheads="1"/>
          </p:cNvSpPr>
          <p:nvPr>
            <p:ph type="body" idx="1"/>
          </p:nvPr>
        </p:nvSpPr>
        <p:spPr bwMode="auto">
          <a:xfrm>
            <a:off x="936344" y="4414177"/>
            <a:ext cx="5137714"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683" tIns="42330" rIns="87683" bIns="42330" numCol="1" anchor="t" anchorCtr="0" compatLnSpc="1">
            <a:prstTxWarp prst="textNoShape">
              <a:avLst/>
            </a:prstTxWarp>
          </a:bodyPr>
          <a:lstStyle/>
          <a:p>
            <a:pPr eaLnBrk="1" hangingPunct="1">
              <a:lnSpc>
                <a:spcPct val="89000"/>
              </a:lnSpc>
              <a:spcBef>
                <a:spcPct val="0"/>
              </a:spcBef>
            </a:pPr>
            <a:r>
              <a:rPr lang="en-US" altLang="en-US" dirty="0"/>
              <a:t>Title 10 USC 2031 authorizes JROTC</a:t>
            </a:r>
          </a:p>
          <a:p>
            <a:pPr eaLnBrk="1" hangingPunct="1">
              <a:lnSpc>
                <a:spcPct val="89000"/>
              </a:lnSpc>
              <a:spcBef>
                <a:spcPct val="0"/>
              </a:spcBef>
            </a:pPr>
            <a:r>
              <a:rPr lang="en-US" altLang="en-US" dirty="0"/>
              <a:t>Title 10 USC 4651(Arms, Tentage and Equipment:  Educational institutions not maintaining units of ROTC) authorizes NDCC </a:t>
            </a:r>
          </a:p>
          <a:p>
            <a:pPr eaLnBrk="1" hangingPunct="1">
              <a:lnSpc>
                <a:spcPct val="89000"/>
              </a:lnSpc>
              <a:spcBef>
                <a:spcPct val="0"/>
              </a:spcBef>
            </a:pPr>
            <a:r>
              <a:rPr lang="en-US" altLang="en-US" dirty="0"/>
              <a:t>  </a:t>
            </a:r>
          </a:p>
        </p:txBody>
      </p:sp>
      <p:sp>
        <p:nvSpPr>
          <p:cNvPr id="134148" name="Rectangle 3"/>
          <p:cNvSpPr>
            <a:spLocks noGrp="1" noRot="1" noChangeAspect="1" noChangeArrowheads="1" noTextEdit="1"/>
          </p:cNvSpPr>
          <p:nvPr>
            <p:ph type="sldImg"/>
          </p:nvPr>
        </p:nvSpPr>
        <p:spPr bwMode="auto">
          <a:xfrm>
            <a:off x="1204913" y="709613"/>
            <a:ext cx="4619625" cy="3465512"/>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B07D10-B56A-4232-9E94-468D259F4209}"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70074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64EA348E-79CC-43B2-89A3-51E7B63801FF}" type="slidenum">
              <a:rPr lang="en-US" smtClean="0">
                <a:solidFill>
                  <a:prstClr val="black"/>
                </a:solidFill>
              </a:rPr>
              <a:pPr>
                <a:defRPr/>
              </a:pPr>
              <a:t>9</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DF9D4-4FD5-AC42-86F6-3AE13905D07D}" type="slidenum">
              <a:rPr lang="en-US" smtClean="0"/>
              <a:t>11</a:t>
            </a:fld>
            <a:endParaRPr lang="en-US" dirty="0"/>
          </a:p>
        </p:txBody>
      </p:sp>
    </p:spTree>
    <p:extLst>
      <p:ext uri="{BB962C8B-B14F-4D97-AF65-F5344CB8AC3E}">
        <p14:creationId xmlns:p14="http://schemas.microsoft.com/office/powerpoint/2010/main" val="276441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4376" indent="-290024" eaLnBrk="0" hangingPunct="0">
              <a:spcBef>
                <a:spcPct val="30000"/>
              </a:spcBef>
              <a:defRPr sz="1200">
                <a:solidFill>
                  <a:schemeClr val="tx1"/>
                </a:solidFill>
                <a:latin typeface="Arial" pitchFamily="34" charset="0"/>
              </a:defRPr>
            </a:lvl2pPr>
            <a:lvl3pPr marL="1163261" indent="-231384" eaLnBrk="0" hangingPunct="0">
              <a:spcBef>
                <a:spcPct val="30000"/>
              </a:spcBef>
              <a:defRPr sz="1200">
                <a:solidFill>
                  <a:schemeClr val="tx1"/>
                </a:solidFill>
                <a:latin typeface="Arial" pitchFamily="34" charset="0"/>
              </a:defRPr>
            </a:lvl3pPr>
            <a:lvl4pPr marL="1629199" indent="-231384" eaLnBrk="0" hangingPunct="0">
              <a:spcBef>
                <a:spcPct val="30000"/>
              </a:spcBef>
              <a:defRPr sz="1200">
                <a:solidFill>
                  <a:schemeClr val="tx1"/>
                </a:solidFill>
                <a:latin typeface="Arial" pitchFamily="34" charset="0"/>
              </a:defRPr>
            </a:lvl4pPr>
            <a:lvl5pPr marL="2093553" indent="-231384" eaLnBrk="0" hangingPunct="0">
              <a:spcBef>
                <a:spcPct val="30000"/>
              </a:spcBef>
              <a:defRPr sz="1200">
                <a:solidFill>
                  <a:schemeClr val="tx1"/>
                </a:solidFill>
                <a:latin typeface="Arial" pitchFamily="34" charset="0"/>
              </a:defRPr>
            </a:lvl5pPr>
            <a:lvl6pPr marL="2549982" indent="-231384" eaLnBrk="0" fontAlgn="base" hangingPunct="0">
              <a:spcBef>
                <a:spcPct val="30000"/>
              </a:spcBef>
              <a:spcAft>
                <a:spcPct val="0"/>
              </a:spcAft>
              <a:defRPr sz="1200">
                <a:solidFill>
                  <a:schemeClr val="tx1"/>
                </a:solidFill>
                <a:latin typeface="Arial" pitchFamily="34" charset="0"/>
              </a:defRPr>
            </a:lvl6pPr>
            <a:lvl7pPr marL="3006412" indent="-231384" eaLnBrk="0" fontAlgn="base" hangingPunct="0">
              <a:spcBef>
                <a:spcPct val="30000"/>
              </a:spcBef>
              <a:spcAft>
                <a:spcPct val="0"/>
              </a:spcAft>
              <a:defRPr sz="1200">
                <a:solidFill>
                  <a:schemeClr val="tx1"/>
                </a:solidFill>
                <a:latin typeface="Arial" pitchFamily="34" charset="0"/>
              </a:defRPr>
            </a:lvl7pPr>
            <a:lvl8pPr marL="3462841" indent="-231384" eaLnBrk="0" fontAlgn="base" hangingPunct="0">
              <a:spcBef>
                <a:spcPct val="30000"/>
              </a:spcBef>
              <a:spcAft>
                <a:spcPct val="0"/>
              </a:spcAft>
              <a:defRPr sz="1200">
                <a:solidFill>
                  <a:schemeClr val="tx1"/>
                </a:solidFill>
                <a:latin typeface="Arial" pitchFamily="34" charset="0"/>
              </a:defRPr>
            </a:lvl8pPr>
            <a:lvl9pPr marL="3919270" indent="-231384"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7063938-4007-441F-A5DA-17ADED2D49ED}" type="slidenum">
              <a:rPr lang="en-US" altLang="en-US" smtClean="0">
                <a:solidFill>
                  <a:srgbClr val="000000"/>
                </a:solidFill>
              </a:rPr>
              <a:pPr eaLnBrk="1" hangingPunct="1">
                <a:spcBef>
                  <a:spcPct val="0"/>
                </a:spcBef>
              </a:pPr>
              <a:t>12</a:t>
            </a:fld>
            <a:endParaRPr lang="en-US" altLang="en-US"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itchFamily="34"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4376" indent="-290024" eaLnBrk="0" hangingPunct="0">
              <a:spcBef>
                <a:spcPct val="30000"/>
              </a:spcBef>
              <a:defRPr sz="1200">
                <a:solidFill>
                  <a:schemeClr val="tx1"/>
                </a:solidFill>
                <a:latin typeface="Arial" pitchFamily="34" charset="0"/>
              </a:defRPr>
            </a:lvl2pPr>
            <a:lvl3pPr marL="1163261" indent="-231384" eaLnBrk="0" hangingPunct="0">
              <a:spcBef>
                <a:spcPct val="30000"/>
              </a:spcBef>
              <a:defRPr sz="1200">
                <a:solidFill>
                  <a:schemeClr val="tx1"/>
                </a:solidFill>
                <a:latin typeface="Arial" pitchFamily="34" charset="0"/>
              </a:defRPr>
            </a:lvl3pPr>
            <a:lvl4pPr marL="1629199" indent="-231384" eaLnBrk="0" hangingPunct="0">
              <a:spcBef>
                <a:spcPct val="30000"/>
              </a:spcBef>
              <a:defRPr sz="1200">
                <a:solidFill>
                  <a:schemeClr val="tx1"/>
                </a:solidFill>
                <a:latin typeface="Arial" pitchFamily="34" charset="0"/>
              </a:defRPr>
            </a:lvl4pPr>
            <a:lvl5pPr marL="2093553" indent="-231384" eaLnBrk="0" hangingPunct="0">
              <a:spcBef>
                <a:spcPct val="30000"/>
              </a:spcBef>
              <a:defRPr sz="1200">
                <a:solidFill>
                  <a:schemeClr val="tx1"/>
                </a:solidFill>
                <a:latin typeface="Arial" pitchFamily="34" charset="0"/>
              </a:defRPr>
            </a:lvl5pPr>
            <a:lvl6pPr marL="2549982" indent="-231384" eaLnBrk="0" fontAlgn="base" hangingPunct="0">
              <a:spcBef>
                <a:spcPct val="30000"/>
              </a:spcBef>
              <a:spcAft>
                <a:spcPct val="0"/>
              </a:spcAft>
              <a:defRPr sz="1200">
                <a:solidFill>
                  <a:schemeClr val="tx1"/>
                </a:solidFill>
                <a:latin typeface="Arial" pitchFamily="34" charset="0"/>
              </a:defRPr>
            </a:lvl6pPr>
            <a:lvl7pPr marL="3006412" indent="-231384" eaLnBrk="0" fontAlgn="base" hangingPunct="0">
              <a:spcBef>
                <a:spcPct val="30000"/>
              </a:spcBef>
              <a:spcAft>
                <a:spcPct val="0"/>
              </a:spcAft>
              <a:defRPr sz="1200">
                <a:solidFill>
                  <a:schemeClr val="tx1"/>
                </a:solidFill>
                <a:latin typeface="Arial" pitchFamily="34" charset="0"/>
              </a:defRPr>
            </a:lvl7pPr>
            <a:lvl8pPr marL="3462841" indent="-231384" eaLnBrk="0" fontAlgn="base" hangingPunct="0">
              <a:spcBef>
                <a:spcPct val="30000"/>
              </a:spcBef>
              <a:spcAft>
                <a:spcPct val="0"/>
              </a:spcAft>
              <a:defRPr sz="1200">
                <a:solidFill>
                  <a:schemeClr val="tx1"/>
                </a:solidFill>
                <a:latin typeface="Arial" pitchFamily="34" charset="0"/>
              </a:defRPr>
            </a:lvl8pPr>
            <a:lvl9pPr marL="3919270" indent="-231384"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B32038A-E8D0-44B7-972B-12693B5FFC80}" type="slidenum">
              <a:rPr lang="en-US" altLang="en-US" smtClean="0">
                <a:solidFill>
                  <a:srgbClr val="000000"/>
                </a:solidFill>
              </a:rPr>
              <a:pPr eaLnBrk="1" hangingPunct="1">
                <a:spcBef>
                  <a:spcPct val="0"/>
                </a:spcBef>
              </a:pPr>
              <a:t>13</a:t>
            </a:fld>
            <a:endParaRPr lang="en-US" altLang="en-US"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546D60-323F-4C03-8C5E-310F0B2C74F9}" type="datetimeFigureOut">
              <a:rPr lang="en-US" smtClean="0">
                <a:solidFill>
                  <a:prstClr val="black">
                    <a:tint val="75000"/>
                  </a:prstClr>
                </a:solidFill>
              </a:rPr>
              <a:pPr/>
              <a:t>12/5/2023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497731-A653-4F24-B0D1-1986CE22D0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2081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84782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50" b="1" i="0">
                <a:solidFill>
                  <a:srgbClr val="27397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75" b="0" i="0">
                <a:solidFill>
                  <a:srgbClr val="27397E"/>
                </a:solidFill>
                <a:latin typeface="Arial"/>
                <a:cs typeface="Arial"/>
              </a:defRPr>
            </a:lvl1pPr>
          </a:lstStyle>
          <a:p>
            <a:endParaRPr/>
          </a:p>
        </p:txBody>
      </p:sp>
    </p:spTree>
    <p:extLst>
      <p:ext uri="{BB962C8B-B14F-4D97-AF65-F5344CB8AC3E}">
        <p14:creationId xmlns:p14="http://schemas.microsoft.com/office/powerpoint/2010/main" val="355351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264A444-1E7F-46CE-B07D-C8517CED3782}" type="datetimeFigureOut">
              <a:rPr lang="en-US">
                <a:solidFill>
                  <a:prstClr val="black">
                    <a:tint val="75000"/>
                  </a:prstClr>
                </a:solidFill>
              </a:rPr>
              <a:pPr>
                <a:defRPr/>
              </a:pPr>
              <a:t>12/5/2023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B99B51-268D-40CC-B179-3DC89343015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977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264A444-1E7F-46CE-B07D-C8517CED3782}" type="datetimeFigureOut">
              <a:rPr lang="en-US">
                <a:solidFill>
                  <a:prstClr val="black">
                    <a:tint val="75000"/>
                  </a:prstClr>
                </a:solidFill>
              </a:rPr>
              <a:pPr>
                <a:defRPr/>
              </a:pPr>
              <a:t>12/5/2023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B99B51-268D-40CC-B179-3DC89343015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977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endParaRPr lang="en-US"/>
          </a:p>
          <a:p>
            <a:pPr>
              <a:defRPr/>
            </a:pPr>
            <a:fld id="{9BE42432-7C0D-4184-B355-8A7E58FF877F}" type="slidenum">
              <a:rPr lang="en-US"/>
              <a:pPr>
                <a:defRPr/>
              </a:pPr>
              <a:t>‹#›</a:t>
            </a:fld>
            <a:endParaRPr lang="en-US"/>
          </a:p>
        </p:txBody>
      </p:sp>
    </p:spTree>
    <p:extLst>
      <p:ext uri="{BB962C8B-B14F-4D97-AF65-F5344CB8AC3E}">
        <p14:creationId xmlns:p14="http://schemas.microsoft.com/office/powerpoint/2010/main" val="194861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solidFill>
                <a:srgbClr val="000000"/>
              </a:solidFill>
            </a:endParaRPr>
          </a:p>
          <a:p>
            <a:pPr>
              <a:defRPr/>
            </a:pPr>
            <a:fld id="{E0A86B83-7ECA-4F81-8B08-2E85BFB939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951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60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A25CCB-7CD6-44FA-8530-CE49FD0DDE2C}" type="datetimeFigureOut">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C18B71-6147-4B33-8E8F-22BF090C7A83}" type="slidenum">
              <a:rPr lang="en-US" smtClean="0"/>
              <a:t>‹#›</a:t>
            </a:fld>
            <a:endParaRPr lang="en-US" dirty="0"/>
          </a:p>
        </p:txBody>
      </p:sp>
    </p:spTree>
    <p:extLst>
      <p:ext uri="{BB962C8B-B14F-4D97-AF65-F5344CB8AC3E}">
        <p14:creationId xmlns:p14="http://schemas.microsoft.com/office/powerpoint/2010/main" val="1760314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609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598" y="388937"/>
            <a:ext cx="6553202" cy="525463"/>
          </a:xfr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Arial" pitchFamily="34" charset="0"/>
              </a:defRPr>
            </a:lvl1pPr>
          </a:lstStyle>
          <a:p>
            <a:pPr>
              <a:defRPr/>
            </a:pPr>
            <a:fld id="{18A3CBE6-3C17-4BA2-88D5-5D8438BFCB6B}" type="datetime1">
              <a:rPr lang="en-US">
                <a:solidFill>
                  <a:srgbClr val="000000"/>
                </a:solidFill>
              </a:rPr>
              <a:pPr>
                <a:defRPr/>
              </a:pPr>
              <a:t>12/5/2023</a:t>
            </a:fld>
            <a:endParaRPr lang="en-US" dirty="0">
              <a:solidFill>
                <a:srgbClr val="000000"/>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pitchFamily="34" charset="0"/>
              </a:defRPr>
            </a:lvl1pPr>
          </a:lstStyle>
          <a:p>
            <a:pPr>
              <a:defRPr/>
            </a:pPr>
            <a:endParaRPr lang="en-US" dirty="0">
              <a:solidFill>
                <a:srgbClr val="000000"/>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defRPr>
            </a:lvl1pPr>
          </a:lstStyle>
          <a:p>
            <a:pPr>
              <a:defRPr/>
            </a:pPr>
            <a:fld id="{4423994B-74DF-449E-AA53-CFAF2F0746B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2526043"/>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46D60-323F-4C03-8C5E-310F0B2C74F9}" type="datetimeFigureOut">
              <a:rPr lang="en-US" smtClean="0">
                <a:solidFill>
                  <a:prstClr val="black">
                    <a:tint val="75000"/>
                  </a:prstClr>
                </a:solidFill>
              </a:rPr>
              <a:pPr/>
              <a:t>12/5/2023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97731-A653-4F24-B0D1-1986CE22D0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2991999"/>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D0D0D"/>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blipFill dpi="0" rotWithShape="1">
            <a:blip r:embed="rId2" cstate="print">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75" name="Text Placeholder 2"/>
          <p:cNvSpPr>
            <a:spLocks noGrp="1"/>
          </p:cNvSpPr>
          <p:nvPr>
            <p:ph type="body" idx="1"/>
          </p:nvPr>
        </p:nvSpPr>
        <p:spPr bwMode="auto">
          <a:xfrm>
            <a:off x="304800" y="12192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 name="Rectangle 8"/>
          <p:cNvSpPr/>
          <p:nvPr/>
        </p:nvSpPr>
        <p:spPr>
          <a:xfrm>
            <a:off x="-76200" y="304800"/>
            <a:ext cx="9296400" cy="762000"/>
          </a:xfrm>
          <a:prstGeom prst="rect">
            <a:avLst/>
          </a:prstGeom>
          <a:solidFill>
            <a:schemeClr val="accent6">
              <a:lumMod val="50000"/>
              <a:alpha val="54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Isosceles Triangle 1"/>
          <p:cNvSpPr/>
          <p:nvPr/>
        </p:nvSpPr>
        <p:spPr>
          <a:xfrm rot="16200000" flipH="1">
            <a:off x="4412896" y="-3803293"/>
            <a:ext cx="633765" cy="8980842"/>
          </a:xfrm>
          <a:custGeom>
            <a:avLst/>
            <a:gdLst>
              <a:gd name="connsiteX0" fmla="*/ 0 w 533400"/>
              <a:gd name="connsiteY0" fmla="*/ 533400 h 533400"/>
              <a:gd name="connsiteX1" fmla="*/ 266700 w 533400"/>
              <a:gd name="connsiteY1" fmla="*/ 0 h 533400"/>
              <a:gd name="connsiteX2" fmla="*/ 533400 w 533400"/>
              <a:gd name="connsiteY2" fmla="*/ 533400 h 533400"/>
              <a:gd name="connsiteX3" fmla="*/ 0 w 533400"/>
              <a:gd name="connsiteY3" fmla="*/ 533400 h 533400"/>
              <a:gd name="connsiteX0" fmla="*/ 0 w 533400"/>
              <a:gd name="connsiteY0" fmla="*/ 533400 h 533400"/>
              <a:gd name="connsiteX1" fmla="*/ 266700 w 533400"/>
              <a:gd name="connsiteY1" fmla="*/ 0 h 533400"/>
              <a:gd name="connsiteX2" fmla="*/ 305827 w 533400"/>
              <a:gd name="connsiteY2" fmla="*/ 73120 h 533400"/>
              <a:gd name="connsiteX3" fmla="*/ 533400 w 533400"/>
              <a:gd name="connsiteY3" fmla="*/ 533400 h 533400"/>
              <a:gd name="connsiteX4" fmla="*/ 0 w 533400"/>
              <a:gd name="connsiteY4" fmla="*/ 533400 h 533400"/>
              <a:gd name="connsiteX0" fmla="*/ 0 w 533400"/>
              <a:gd name="connsiteY0" fmla="*/ 533400 h 533400"/>
              <a:gd name="connsiteX1" fmla="*/ 236815 w 533400"/>
              <a:gd name="connsiteY1" fmla="*/ 67369 h 533400"/>
              <a:gd name="connsiteX2" fmla="*/ 266700 w 533400"/>
              <a:gd name="connsiteY2" fmla="*/ 0 h 533400"/>
              <a:gd name="connsiteX3" fmla="*/ 305827 w 533400"/>
              <a:gd name="connsiteY3" fmla="*/ 73120 h 533400"/>
              <a:gd name="connsiteX4" fmla="*/ 533400 w 533400"/>
              <a:gd name="connsiteY4" fmla="*/ 533400 h 533400"/>
              <a:gd name="connsiteX5" fmla="*/ 0 w 533400"/>
              <a:gd name="connsiteY5" fmla="*/ 533400 h 533400"/>
              <a:gd name="connsiteX0" fmla="*/ 0 w 533400"/>
              <a:gd name="connsiteY0" fmla="*/ 498894 h 498894"/>
              <a:gd name="connsiteX1" fmla="*/ 236815 w 533400"/>
              <a:gd name="connsiteY1" fmla="*/ 32863 h 498894"/>
              <a:gd name="connsiteX2" fmla="*/ 266700 w 533400"/>
              <a:gd name="connsiteY2" fmla="*/ 0 h 498894"/>
              <a:gd name="connsiteX3" fmla="*/ 305827 w 533400"/>
              <a:gd name="connsiteY3" fmla="*/ 38614 h 498894"/>
              <a:gd name="connsiteX4" fmla="*/ 533400 w 533400"/>
              <a:gd name="connsiteY4" fmla="*/ 498894 h 498894"/>
              <a:gd name="connsiteX5" fmla="*/ 0 w 533400"/>
              <a:gd name="connsiteY5" fmla="*/ 498894 h 498894"/>
              <a:gd name="connsiteX0" fmla="*/ 0 w 533400"/>
              <a:gd name="connsiteY0" fmla="*/ 514286 h 514286"/>
              <a:gd name="connsiteX1" fmla="*/ 236815 w 533400"/>
              <a:gd name="connsiteY1" fmla="*/ 48255 h 514286"/>
              <a:gd name="connsiteX2" fmla="*/ 266700 w 533400"/>
              <a:gd name="connsiteY2" fmla="*/ 15392 h 514286"/>
              <a:gd name="connsiteX3" fmla="*/ 305827 w 533400"/>
              <a:gd name="connsiteY3" fmla="*/ 54006 h 514286"/>
              <a:gd name="connsiteX4" fmla="*/ 533400 w 533400"/>
              <a:gd name="connsiteY4" fmla="*/ 514286 h 514286"/>
              <a:gd name="connsiteX5" fmla="*/ 0 w 533400"/>
              <a:gd name="connsiteY5" fmla="*/ 514286 h 514286"/>
              <a:gd name="connsiteX0" fmla="*/ 0 w 533400"/>
              <a:gd name="connsiteY0" fmla="*/ 510461 h 510461"/>
              <a:gd name="connsiteX1" fmla="*/ 236815 w 533400"/>
              <a:gd name="connsiteY1" fmla="*/ 44430 h 510461"/>
              <a:gd name="connsiteX2" fmla="*/ 266700 w 533400"/>
              <a:gd name="connsiteY2" fmla="*/ 11567 h 510461"/>
              <a:gd name="connsiteX3" fmla="*/ 305827 w 533400"/>
              <a:gd name="connsiteY3" fmla="*/ 50181 h 510461"/>
              <a:gd name="connsiteX4" fmla="*/ 533400 w 533400"/>
              <a:gd name="connsiteY4" fmla="*/ 510461 h 510461"/>
              <a:gd name="connsiteX5" fmla="*/ 0 w 533400"/>
              <a:gd name="connsiteY5" fmla="*/ 510461 h 510461"/>
              <a:gd name="connsiteX0" fmla="*/ 0 w 533400"/>
              <a:gd name="connsiteY0" fmla="*/ 498934 h 498934"/>
              <a:gd name="connsiteX1" fmla="*/ 236815 w 533400"/>
              <a:gd name="connsiteY1" fmla="*/ 32903 h 498934"/>
              <a:gd name="connsiteX2" fmla="*/ 266700 w 533400"/>
              <a:gd name="connsiteY2" fmla="*/ 40 h 498934"/>
              <a:gd name="connsiteX3" fmla="*/ 305827 w 533400"/>
              <a:gd name="connsiteY3" fmla="*/ 38654 h 498934"/>
              <a:gd name="connsiteX4" fmla="*/ 533400 w 533400"/>
              <a:gd name="connsiteY4" fmla="*/ 498934 h 498934"/>
              <a:gd name="connsiteX5" fmla="*/ 0 w 533400"/>
              <a:gd name="connsiteY5" fmla="*/ 498934 h 498934"/>
              <a:gd name="connsiteX0" fmla="*/ 0 w 533400"/>
              <a:gd name="connsiteY0" fmla="*/ 498928 h 498928"/>
              <a:gd name="connsiteX1" fmla="*/ 236815 w 533400"/>
              <a:gd name="connsiteY1" fmla="*/ 32897 h 498928"/>
              <a:gd name="connsiteX2" fmla="*/ 266700 w 533400"/>
              <a:gd name="connsiteY2" fmla="*/ 34 h 498928"/>
              <a:gd name="connsiteX3" fmla="*/ 305827 w 533400"/>
              <a:gd name="connsiteY3" fmla="*/ 38648 h 498928"/>
              <a:gd name="connsiteX4" fmla="*/ 533400 w 533400"/>
              <a:gd name="connsiteY4" fmla="*/ 498928 h 498928"/>
              <a:gd name="connsiteX5" fmla="*/ 0 w 533400"/>
              <a:gd name="connsiteY5" fmla="*/ 498928 h 498928"/>
              <a:gd name="connsiteX0" fmla="*/ 0 w 533400"/>
              <a:gd name="connsiteY0" fmla="*/ 498928 h 498928"/>
              <a:gd name="connsiteX1" fmla="*/ 6014 w 533400"/>
              <a:gd name="connsiteY1" fmla="*/ 486054 h 498928"/>
              <a:gd name="connsiteX2" fmla="*/ 236815 w 533400"/>
              <a:gd name="connsiteY2" fmla="*/ 32897 h 498928"/>
              <a:gd name="connsiteX3" fmla="*/ 266700 w 533400"/>
              <a:gd name="connsiteY3" fmla="*/ 34 h 498928"/>
              <a:gd name="connsiteX4" fmla="*/ 305827 w 533400"/>
              <a:gd name="connsiteY4" fmla="*/ 38648 h 498928"/>
              <a:gd name="connsiteX5" fmla="*/ 533400 w 533400"/>
              <a:gd name="connsiteY5" fmla="*/ 498928 h 498928"/>
              <a:gd name="connsiteX6" fmla="*/ 0 w 533400"/>
              <a:gd name="connsiteY6" fmla="*/ 498928 h 498928"/>
              <a:gd name="connsiteX0" fmla="*/ 0 w 533400"/>
              <a:gd name="connsiteY0" fmla="*/ 509758 h 509758"/>
              <a:gd name="connsiteX1" fmla="*/ 6014 w 533400"/>
              <a:gd name="connsiteY1" fmla="*/ 496884 h 509758"/>
              <a:gd name="connsiteX2" fmla="*/ 236815 w 533400"/>
              <a:gd name="connsiteY2" fmla="*/ 43727 h 509758"/>
              <a:gd name="connsiteX3" fmla="*/ 266700 w 533400"/>
              <a:gd name="connsiteY3" fmla="*/ 10864 h 509758"/>
              <a:gd name="connsiteX4" fmla="*/ 305827 w 533400"/>
              <a:gd name="connsiteY4" fmla="*/ 49478 h 509758"/>
              <a:gd name="connsiteX5" fmla="*/ 527215 w 533400"/>
              <a:gd name="connsiteY5" fmla="*/ 498885 h 509758"/>
              <a:gd name="connsiteX6" fmla="*/ 533400 w 533400"/>
              <a:gd name="connsiteY6" fmla="*/ 509758 h 509758"/>
              <a:gd name="connsiteX7" fmla="*/ 0 w 533400"/>
              <a:gd name="connsiteY7" fmla="*/ 509758 h 509758"/>
              <a:gd name="connsiteX0" fmla="*/ 0 w 527215"/>
              <a:gd name="connsiteY0" fmla="*/ 509758 h 1430113"/>
              <a:gd name="connsiteX1" fmla="*/ 6014 w 527215"/>
              <a:gd name="connsiteY1" fmla="*/ 496884 h 1430113"/>
              <a:gd name="connsiteX2" fmla="*/ 236815 w 527215"/>
              <a:gd name="connsiteY2" fmla="*/ 43727 h 1430113"/>
              <a:gd name="connsiteX3" fmla="*/ 266700 w 527215"/>
              <a:gd name="connsiteY3" fmla="*/ 10864 h 1430113"/>
              <a:gd name="connsiteX4" fmla="*/ 305827 w 527215"/>
              <a:gd name="connsiteY4" fmla="*/ 49478 h 1430113"/>
              <a:gd name="connsiteX5" fmla="*/ 527215 w 527215"/>
              <a:gd name="connsiteY5" fmla="*/ 498885 h 1430113"/>
              <a:gd name="connsiteX6" fmla="*/ 526398 w 527215"/>
              <a:gd name="connsiteY6" fmla="*/ 1430113 h 1430113"/>
              <a:gd name="connsiteX7" fmla="*/ 0 w 527215"/>
              <a:gd name="connsiteY7" fmla="*/ 509758 h 1430113"/>
              <a:gd name="connsiteX0" fmla="*/ 1989 w 521201"/>
              <a:gd name="connsiteY0" fmla="*/ 1467126 h 1467126"/>
              <a:gd name="connsiteX1" fmla="*/ 0 w 521201"/>
              <a:gd name="connsiteY1" fmla="*/ 496884 h 1467126"/>
              <a:gd name="connsiteX2" fmla="*/ 230801 w 521201"/>
              <a:gd name="connsiteY2" fmla="*/ 43727 h 1467126"/>
              <a:gd name="connsiteX3" fmla="*/ 260686 w 521201"/>
              <a:gd name="connsiteY3" fmla="*/ 10864 h 1467126"/>
              <a:gd name="connsiteX4" fmla="*/ 299813 w 521201"/>
              <a:gd name="connsiteY4" fmla="*/ 49478 h 1467126"/>
              <a:gd name="connsiteX5" fmla="*/ 521201 w 521201"/>
              <a:gd name="connsiteY5" fmla="*/ 498885 h 1467126"/>
              <a:gd name="connsiteX6" fmla="*/ 520384 w 521201"/>
              <a:gd name="connsiteY6" fmla="*/ 1430113 h 1467126"/>
              <a:gd name="connsiteX7" fmla="*/ 1989 w 521201"/>
              <a:gd name="connsiteY7" fmla="*/ 1467126 h 1467126"/>
              <a:gd name="connsiteX0" fmla="*/ 1989 w 521201"/>
              <a:gd name="connsiteY0" fmla="*/ 1467126 h 2299712"/>
              <a:gd name="connsiteX1" fmla="*/ 0 w 521201"/>
              <a:gd name="connsiteY1" fmla="*/ 496884 h 2299712"/>
              <a:gd name="connsiteX2" fmla="*/ 230801 w 521201"/>
              <a:gd name="connsiteY2" fmla="*/ 43727 h 2299712"/>
              <a:gd name="connsiteX3" fmla="*/ 260686 w 521201"/>
              <a:gd name="connsiteY3" fmla="*/ 10864 h 2299712"/>
              <a:gd name="connsiteX4" fmla="*/ 299813 w 521201"/>
              <a:gd name="connsiteY4" fmla="*/ 49478 h 2299712"/>
              <a:gd name="connsiteX5" fmla="*/ 521201 w 521201"/>
              <a:gd name="connsiteY5" fmla="*/ 498885 h 2299712"/>
              <a:gd name="connsiteX6" fmla="*/ 520384 w 521201"/>
              <a:gd name="connsiteY6" fmla="*/ 2299712 h 2299712"/>
              <a:gd name="connsiteX7" fmla="*/ 1989 w 521201"/>
              <a:gd name="connsiteY7" fmla="*/ 1467126 h 2299712"/>
              <a:gd name="connsiteX0" fmla="*/ 0 w 521732"/>
              <a:gd name="connsiteY0" fmla="*/ 2379575 h 2379575"/>
              <a:gd name="connsiteX1" fmla="*/ 531 w 521732"/>
              <a:gd name="connsiteY1" fmla="*/ 496884 h 2379575"/>
              <a:gd name="connsiteX2" fmla="*/ 231332 w 521732"/>
              <a:gd name="connsiteY2" fmla="*/ 43727 h 2379575"/>
              <a:gd name="connsiteX3" fmla="*/ 261217 w 521732"/>
              <a:gd name="connsiteY3" fmla="*/ 10864 h 2379575"/>
              <a:gd name="connsiteX4" fmla="*/ 300344 w 521732"/>
              <a:gd name="connsiteY4" fmla="*/ 49478 h 2379575"/>
              <a:gd name="connsiteX5" fmla="*/ 521732 w 521732"/>
              <a:gd name="connsiteY5" fmla="*/ 498885 h 2379575"/>
              <a:gd name="connsiteX6" fmla="*/ 520915 w 521732"/>
              <a:gd name="connsiteY6" fmla="*/ 2299712 h 2379575"/>
              <a:gd name="connsiteX7" fmla="*/ 0 w 521732"/>
              <a:gd name="connsiteY7" fmla="*/ 2379575 h 2379575"/>
              <a:gd name="connsiteX0" fmla="*/ 0 w 530215"/>
              <a:gd name="connsiteY0" fmla="*/ 3397578 h 3397578"/>
              <a:gd name="connsiteX1" fmla="*/ 9014 w 530215"/>
              <a:gd name="connsiteY1" fmla="*/ 496884 h 3397578"/>
              <a:gd name="connsiteX2" fmla="*/ 239815 w 530215"/>
              <a:gd name="connsiteY2" fmla="*/ 43727 h 3397578"/>
              <a:gd name="connsiteX3" fmla="*/ 269700 w 530215"/>
              <a:gd name="connsiteY3" fmla="*/ 10864 h 3397578"/>
              <a:gd name="connsiteX4" fmla="*/ 308827 w 530215"/>
              <a:gd name="connsiteY4" fmla="*/ 49478 h 3397578"/>
              <a:gd name="connsiteX5" fmla="*/ 530215 w 530215"/>
              <a:gd name="connsiteY5" fmla="*/ 498885 h 3397578"/>
              <a:gd name="connsiteX6" fmla="*/ 529398 w 530215"/>
              <a:gd name="connsiteY6" fmla="*/ 2299712 h 3397578"/>
              <a:gd name="connsiteX7" fmla="*/ 0 w 530215"/>
              <a:gd name="connsiteY7" fmla="*/ 3397578 h 3397578"/>
              <a:gd name="connsiteX0" fmla="*/ 0 w 546368"/>
              <a:gd name="connsiteY0" fmla="*/ 3397578 h 3402548"/>
              <a:gd name="connsiteX1" fmla="*/ 9014 w 546368"/>
              <a:gd name="connsiteY1" fmla="*/ 496884 h 3402548"/>
              <a:gd name="connsiteX2" fmla="*/ 239815 w 546368"/>
              <a:gd name="connsiteY2" fmla="*/ 43727 h 3402548"/>
              <a:gd name="connsiteX3" fmla="*/ 269700 w 546368"/>
              <a:gd name="connsiteY3" fmla="*/ 10864 h 3402548"/>
              <a:gd name="connsiteX4" fmla="*/ 308827 w 546368"/>
              <a:gd name="connsiteY4" fmla="*/ 49478 h 3402548"/>
              <a:gd name="connsiteX5" fmla="*/ 530215 w 546368"/>
              <a:gd name="connsiteY5" fmla="*/ 498885 h 3402548"/>
              <a:gd name="connsiteX6" fmla="*/ 546365 w 546368"/>
              <a:gd name="connsiteY6" fmla="*/ 3402548 h 3402548"/>
              <a:gd name="connsiteX7" fmla="*/ 0 w 546368"/>
              <a:gd name="connsiteY7" fmla="*/ 3397578 h 3402548"/>
              <a:gd name="connsiteX0" fmla="*/ 403 w 538288"/>
              <a:gd name="connsiteY0" fmla="*/ 5196047 h 5196047"/>
              <a:gd name="connsiteX1" fmla="*/ 934 w 538288"/>
              <a:gd name="connsiteY1" fmla="*/ 496884 h 5196047"/>
              <a:gd name="connsiteX2" fmla="*/ 231735 w 538288"/>
              <a:gd name="connsiteY2" fmla="*/ 43727 h 5196047"/>
              <a:gd name="connsiteX3" fmla="*/ 261620 w 538288"/>
              <a:gd name="connsiteY3" fmla="*/ 10864 h 5196047"/>
              <a:gd name="connsiteX4" fmla="*/ 300747 w 538288"/>
              <a:gd name="connsiteY4" fmla="*/ 49478 h 5196047"/>
              <a:gd name="connsiteX5" fmla="*/ 522135 w 538288"/>
              <a:gd name="connsiteY5" fmla="*/ 498885 h 5196047"/>
              <a:gd name="connsiteX6" fmla="*/ 538285 w 538288"/>
              <a:gd name="connsiteY6" fmla="*/ 3402548 h 5196047"/>
              <a:gd name="connsiteX7" fmla="*/ 403 w 538288"/>
              <a:gd name="connsiteY7" fmla="*/ 5196047 h 5196047"/>
              <a:gd name="connsiteX0" fmla="*/ 403 w 538291"/>
              <a:gd name="connsiteY0" fmla="*/ 5196047 h 5201017"/>
              <a:gd name="connsiteX1" fmla="*/ 934 w 538291"/>
              <a:gd name="connsiteY1" fmla="*/ 496884 h 5201017"/>
              <a:gd name="connsiteX2" fmla="*/ 231735 w 538291"/>
              <a:gd name="connsiteY2" fmla="*/ 43727 h 5201017"/>
              <a:gd name="connsiteX3" fmla="*/ 261620 w 538291"/>
              <a:gd name="connsiteY3" fmla="*/ 10864 h 5201017"/>
              <a:gd name="connsiteX4" fmla="*/ 300747 w 538291"/>
              <a:gd name="connsiteY4" fmla="*/ 49478 h 5201017"/>
              <a:gd name="connsiteX5" fmla="*/ 522135 w 538291"/>
              <a:gd name="connsiteY5" fmla="*/ 498885 h 5201017"/>
              <a:gd name="connsiteX6" fmla="*/ 538288 w 538291"/>
              <a:gd name="connsiteY6" fmla="*/ 5201017 h 5201017"/>
              <a:gd name="connsiteX7" fmla="*/ 403 w 538291"/>
              <a:gd name="connsiteY7" fmla="*/ 5196047 h 5201017"/>
              <a:gd name="connsiteX0" fmla="*/ 403 w 538291"/>
              <a:gd name="connsiteY0" fmla="*/ 5185217 h 5190187"/>
              <a:gd name="connsiteX1" fmla="*/ 934 w 538291"/>
              <a:gd name="connsiteY1" fmla="*/ 486054 h 5190187"/>
              <a:gd name="connsiteX2" fmla="*/ 231735 w 538291"/>
              <a:gd name="connsiteY2" fmla="*/ 32897 h 5190187"/>
              <a:gd name="connsiteX3" fmla="*/ 261620 w 538291"/>
              <a:gd name="connsiteY3" fmla="*/ 34 h 5190187"/>
              <a:gd name="connsiteX4" fmla="*/ 300747 w 538291"/>
              <a:gd name="connsiteY4" fmla="*/ 38648 h 5190187"/>
              <a:gd name="connsiteX5" fmla="*/ 522135 w 538291"/>
              <a:gd name="connsiteY5" fmla="*/ 488055 h 5190187"/>
              <a:gd name="connsiteX6" fmla="*/ 538288 w 538291"/>
              <a:gd name="connsiteY6" fmla="*/ 5190187 h 5190187"/>
              <a:gd name="connsiteX7" fmla="*/ 403 w 538291"/>
              <a:gd name="connsiteY7" fmla="*/ 5185217 h 519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291" h="5190187">
                <a:moveTo>
                  <a:pt x="403" y="5185217"/>
                </a:moveTo>
                <a:cubicBezTo>
                  <a:pt x="3408" y="4218319"/>
                  <a:pt x="-2071" y="1452952"/>
                  <a:pt x="934" y="486054"/>
                </a:cubicBezTo>
                <a:lnTo>
                  <a:pt x="231735" y="32897"/>
                </a:lnTo>
                <a:cubicBezTo>
                  <a:pt x="241171" y="18775"/>
                  <a:pt x="250118" y="-925"/>
                  <a:pt x="261620" y="34"/>
                </a:cubicBezTo>
                <a:cubicBezTo>
                  <a:pt x="273122" y="993"/>
                  <a:pt x="278335" y="-2667"/>
                  <a:pt x="300747" y="38648"/>
                </a:cubicBezTo>
                <a:lnTo>
                  <a:pt x="522135" y="488055"/>
                </a:lnTo>
                <a:cubicBezTo>
                  <a:pt x="521863" y="798464"/>
                  <a:pt x="538560" y="4879778"/>
                  <a:pt x="538288" y="5190187"/>
                </a:cubicBezTo>
                <a:lnTo>
                  <a:pt x="403" y="5185217"/>
                </a:lnTo>
                <a:close/>
              </a:path>
            </a:pathLst>
          </a:custGeom>
          <a:gradFill flip="none" rotWithShape="1">
            <a:gsLst>
              <a:gs pos="1667">
                <a:schemeClr val="accent4">
                  <a:lumMod val="75000"/>
                  <a:alpha val="26000"/>
                </a:schemeClr>
              </a:gs>
              <a:gs pos="40000">
                <a:schemeClr val="accent4">
                  <a:lumMod val="60000"/>
                  <a:lumOff val="40000"/>
                  <a:alpha val="43000"/>
                </a:schemeClr>
              </a:gs>
              <a:gs pos="100000">
                <a:schemeClr val="accent6">
                  <a:lumMod val="50000"/>
                </a:schemeClr>
              </a:gs>
            </a:gsLst>
            <a:lin ang="5400000" scaled="0"/>
            <a:tileRect/>
          </a:gradFill>
          <a:ln>
            <a:solidFill>
              <a:schemeClr val="tx1">
                <a:lumMod val="95000"/>
                <a:lumOff val="5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0" name="Title Placeholder 1"/>
          <p:cNvSpPr>
            <a:spLocks noGrp="1"/>
          </p:cNvSpPr>
          <p:nvPr>
            <p:ph type="title"/>
          </p:nvPr>
        </p:nvSpPr>
        <p:spPr bwMode="auto">
          <a:xfrm>
            <a:off x="1143000" y="388938"/>
            <a:ext cx="6553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transition spd="slow">
    <p:split orient="vert"/>
  </p:transition>
  <p:hf sldNum="0" hdr="0" ftr="0" dt="0"/>
  <p:txStyles>
    <p:titleStyle>
      <a:lvl1pPr algn="l" rtl="0" eaLnBrk="0" fontAlgn="base" hangingPunct="0">
        <a:spcBef>
          <a:spcPct val="0"/>
        </a:spcBef>
        <a:spcAft>
          <a:spcPct val="0"/>
        </a:spcAft>
        <a:defRPr sz="2800" kern="1200">
          <a:solidFill>
            <a:srgbClr val="FBD388"/>
          </a:solidFill>
          <a:latin typeface="+mj-lt"/>
          <a:ea typeface="+mj-ea"/>
          <a:cs typeface="+mj-cs"/>
        </a:defRPr>
      </a:lvl1pPr>
      <a:lvl2pPr algn="l" rtl="0" eaLnBrk="0" fontAlgn="base" hangingPunct="0">
        <a:spcBef>
          <a:spcPct val="0"/>
        </a:spcBef>
        <a:spcAft>
          <a:spcPct val="0"/>
        </a:spcAft>
        <a:defRPr sz="2800">
          <a:solidFill>
            <a:srgbClr val="FBD388"/>
          </a:solidFill>
          <a:latin typeface="Franklin Gothic Heavy" pitchFamily="34" charset="0"/>
        </a:defRPr>
      </a:lvl2pPr>
      <a:lvl3pPr algn="l" rtl="0" eaLnBrk="0" fontAlgn="base" hangingPunct="0">
        <a:spcBef>
          <a:spcPct val="0"/>
        </a:spcBef>
        <a:spcAft>
          <a:spcPct val="0"/>
        </a:spcAft>
        <a:defRPr sz="2800">
          <a:solidFill>
            <a:srgbClr val="FBD388"/>
          </a:solidFill>
          <a:latin typeface="Franklin Gothic Heavy" pitchFamily="34" charset="0"/>
        </a:defRPr>
      </a:lvl3pPr>
      <a:lvl4pPr algn="l" rtl="0" eaLnBrk="0" fontAlgn="base" hangingPunct="0">
        <a:spcBef>
          <a:spcPct val="0"/>
        </a:spcBef>
        <a:spcAft>
          <a:spcPct val="0"/>
        </a:spcAft>
        <a:defRPr sz="2800">
          <a:solidFill>
            <a:srgbClr val="FBD388"/>
          </a:solidFill>
          <a:latin typeface="Franklin Gothic Heavy" pitchFamily="34" charset="0"/>
        </a:defRPr>
      </a:lvl4pPr>
      <a:lvl5pPr algn="l" rtl="0" eaLnBrk="0" fontAlgn="base" hangingPunct="0">
        <a:spcBef>
          <a:spcPct val="0"/>
        </a:spcBef>
        <a:spcAft>
          <a:spcPct val="0"/>
        </a:spcAft>
        <a:defRPr sz="2800">
          <a:solidFill>
            <a:srgbClr val="FBD388"/>
          </a:solidFill>
          <a:latin typeface="Franklin Gothic Heavy" pitchFamily="34" charset="0"/>
        </a:defRPr>
      </a:lvl5pPr>
      <a:lvl6pPr marL="457200" algn="l" rtl="0" fontAlgn="base">
        <a:spcBef>
          <a:spcPct val="0"/>
        </a:spcBef>
        <a:spcAft>
          <a:spcPct val="0"/>
        </a:spcAft>
        <a:defRPr sz="2800">
          <a:solidFill>
            <a:srgbClr val="FBD388"/>
          </a:solidFill>
          <a:latin typeface="Franklin Gothic Heavy" pitchFamily="34" charset="0"/>
        </a:defRPr>
      </a:lvl6pPr>
      <a:lvl7pPr marL="914400" algn="l" rtl="0" fontAlgn="base">
        <a:spcBef>
          <a:spcPct val="0"/>
        </a:spcBef>
        <a:spcAft>
          <a:spcPct val="0"/>
        </a:spcAft>
        <a:defRPr sz="2800">
          <a:solidFill>
            <a:srgbClr val="FBD388"/>
          </a:solidFill>
          <a:latin typeface="Franklin Gothic Heavy" pitchFamily="34" charset="0"/>
        </a:defRPr>
      </a:lvl7pPr>
      <a:lvl8pPr marL="1371600" algn="l" rtl="0" fontAlgn="base">
        <a:spcBef>
          <a:spcPct val="0"/>
        </a:spcBef>
        <a:spcAft>
          <a:spcPct val="0"/>
        </a:spcAft>
        <a:defRPr sz="2800">
          <a:solidFill>
            <a:srgbClr val="FBD388"/>
          </a:solidFill>
          <a:latin typeface="Franklin Gothic Heavy" pitchFamily="34" charset="0"/>
        </a:defRPr>
      </a:lvl8pPr>
      <a:lvl9pPr marL="1828800" algn="l" rtl="0" fontAlgn="base">
        <a:spcBef>
          <a:spcPct val="0"/>
        </a:spcBef>
        <a:spcAft>
          <a:spcPct val="0"/>
        </a:spcAft>
        <a:defRPr sz="2800">
          <a:solidFill>
            <a:srgbClr val="FBD388"/>
          </a:solidFill>
          <a:latin typeface="Franklin Gothic Heavy" pitchFamily="34" charset="0"/>
        </a:defRPr>
      </a:lvl9pPr>
    </p:titleStyle>
    <p:bodyStyle>
      <a:lvl1pPr marL="342900" indent="-342900" algn="l" rtl="0" eaLnBrk="0" fontAlgn="base" hangingPunct="0">
        <a:spcBef>
          <a:spcPct val="20000"/>
        </a:spcBef>
        <a:spcAft>
          <a:spcPct val="0"/>
        </a:spcAft>
        <a:buChar char="•"/>
        <a:defRPr sz="2400" kern="1200">
          <a:solidFill>
            <a:srgbClr val="F2F2F2"/>
          </a:solidFill>
          <a:latin typeface="+mn-lt"/>
          <a:ea typeface="+mn-ea"/>
          <a:cs typeface="+mn-cs"/>
        </a:defRPr>
      </a:lvl1pPr>
      <a:lvl2pPr marL="742950" indent="-285750" algn="l" rtl="0" eaLnBrk="0" fontAlgn="base" hangingPunct="0">
        <a:spcBef>
          <a:spcPct val="20000"/>
        </a:spcBef>
        <a:spcAft>
          <a:spcPct val="0"/>
        </a:spcAft>
        <a:buChar char="–"/>
        <a:defRPr sz="2400" kern="1200">
          <a:solidFill>
            <a:srgbClr val="F2F2F2"/>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F2F2F2"/>
          </a:solidFill>
          <a:latin typeface="+mn-lt"/>
          <a:ea typeface="+mn-ea"/>
          <a:cs typeface="+mn-cs"/>
        </a:defRPr>
      </a:lvl3pPr>
      <a:lvl4pPr marL="1600200" indent="-228600" algn="l" rtl="0" eaLnBrk="0" fontAlgn="base" hangingPunct="0">
        <a:spcBef>
          <a:spcPct val="20000"/>
        </a:spcBef>
        <a:spcAft>
          <a:spcPct val="0"/>
        </a:spcAft>
        <a:buChar char="–"/>
        <a:defRPr sz="2400" kern="1200">
          <a:solidFill>
            <a:srgbClr val="F2F2F2"/>
          </a:solidFill>
          <a:latin typeface="+mn-lt"/>
          <a:ea typeface="+mn-ea"/>
          <a:cs typeface="+mn-cs"/>
        </a:defRPr>
      </a:lvl4pPr>
      <a:lvl5pPr marL="2057400" indent="-228600" algn="l" rtl="0" eaLnBrk="0" fontAlgn="base" hangingPunct="0">
        <a:spcBef>
          <a:spcPct val="20000"/>
        </a:spcBef>
        <a:spcAft>
          <a:spcPct val="0"/>
        </a:spcAft>
        <a:buChar char="»"/>
        <a:defRPr sz="2400" kern="1200">
          <a:solidFill>
            <a:srgbClr val="F2F2F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79328C1-F597-4ACC-A8FF-F64DF6C2244B}" type="datetimeFigureOut">
              <a:rPr lang="en-US">
                <a:solidFill>
                  <a:prstClr val="black">
                    <a:tint val="75000"/>
                  </a:prstClr>
                </a:solidFill>
              </a:rPr>
              <a:pPr>
                <a:defRPr/>
              </a:pPr>
              <a:t>12/5/2023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8CB3371-42B7-4DA4-B4F7-0040A0922B67}"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79328C1-F597-4ACC-A8FF-F64DF6C2244B}" type="datetimeFigureOut">
              <a:rPr lang="en-US">
                <a:solidFill>
                  <a:prstClr val="black">
                    <a:tint val="75000"/>
                  </a:prstClr>
                </a:solidFill>
              </a:rPr>
              <a:pPr>
                <a:defRPr/>
              </a:pPr>
              <a:t>12/5/2023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8CB3371-42B7-4DA4-B4F7-0040A0922B67}"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dirty="0">
              <a:latin typeface="Times New Roman" pitchFamily="18" charset="0"/>
            </a:endParaRPr>
          </a:p>
        </p:txBody>
      </p:sp>
      <p:sp>
        <p:nvSpPr>
          <p:cNvPr id="1030" name="Rectangle 6"/>
          <p:cNvSpPr>
            <a:spLocks noGrp="1" noChangeArrowheads="1"/>
          </p:cNvSpPr>
          <p:nvPr>
            <p:ph type="sldNum" sz="quarter" idx="4"/>
          </p:nvPr>
        </p:nvSpPr>
        <p:spPr bwMode="auto">
          <a:xfrm>
            <a:off x="685800" y="6248400"/>
            <a:ext cx="7772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solidFill>
                  <a:srgbClr val="000000"/>
                </a:solidFill>
                <a:latin typeface="+mn-lt"/>
              </a:defRPr>
            </a:lvl1pPr>
          </a:lstStyle>
          <a:p>
            <a:pPr fontAlgn="base">
              <a:spcBef>
                <a:spcPct val="0"/>
              </a:spcBef>
              <a:spcAft>
                <a:spcPct val="0"/>
              </a:spcAft>
              <a:defRPr/>
            </a:pPr>
            <a:endParaRPr lang="en-US" dirty="0"/>
          </a:p>
          <a:p>
            <a:pPr fontAlgn="base">
              <a:spcBef>
                <a:spcPct val="0"/>
              </a:spcBef>
              <a:spcAft>
                <a:spcPct val="0"/>
              </a:spcAft>
              <a:defRPr/>
            </a:pPr>
            <a:fld id="{3E7445B6-DEE3-4C8F-8F3C-8A347AA6C555}" type="slidenum">
              <a:rPr lang="en-US"/>
              <a:pPr fontAlgn="base">
                <a:spcBef>
                  <a:spcPct val="0"/>
                </a:spcBef>
                <a:spcAft>
                  <a:spcPct val="0"/>
                </a:spcAft>
                <a:defRPr/>
              </a:pPr>
              <a:t>‹#›</a:t>
            </a:fld>
            <a:endParaRPr lang="en-US" dirty="0"/>
          </a:p>
        </p:txBody>
      </p:sp>
      <p:sp>
        <p:nvSpPr>
          <p:cNvPr id="2" name="Text Box 8"/>
          <p:cNvSpPr txBox="1">
            <a:spLocks noChangeArrowheads="1"/>
          </p:cNvSpPr>
          <p:nvPr userDrawn="1"/>
        </p:nvSpPr>
        <p:spPr bwMode="auto">
          <a:xfrm>
            <a:off x="673100" y="1066800"/>
            <a:ext cx="27432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lnSpc>
                <a:spcPct val="80000"/>
              </a:lnSpc>
              <a:spcBef>
                <a:spcPct val="50000"/>
              </a:spcBef>
              <a:spcAft>
                <a:spcPct val="0"/>
              </a:spcAft>
              <a:buClr>
                <a:srgbClr val="BE3F00"/>
              </a:buClr>
              <a:defRPr/>
            </a:pPr>
            <a:r>
              <a:rPr lang="en-US" altLang="en-US" sz="900" b="1" dirty="0">
                <a:solidFill>
                  <a:srgbClr val="003300"/>
                </a:solidFill>
                <a:latin typeface="Arial" charset="0"/>
              </a:rPr>
              <a:t>“Motivating young people to be better citizens”</a:t>
            </a:r>
          </a:p>
        </p:txBody>
      </p:sp>
      <p:sp>
        <p:nvSpPr>
          <p:cNvPr id="7175" name="Line 9"/>
          <p:cNvSpPr>
            <a:spLocks noChangeShapeType="1"/>
          </p:cNvSpPr>
          <p:nvPr userDrawn="1"/>
        </p:nvSpPr>
        <p:spPr bwMode="auto">
          <a:xfrm>
            <a:off x="660400" y="1016000"/>
            <a:ext cx="8458200" cy="0"/>
          </a:xfrm>
          <a:prstGeom prst="line">
            <a:avLst/>
          </a:prstGeom>
          <a:noFill/>
          <a:ln w="152400">
            <a:solidFill>
              <a:srgbClr val="C7BA3F"/>
            </a:solidFill>
            <a:round/>
            <a:headEnd/>
            <a:tailEnd/>
          </a:ln>
          <a:extLst>
            <a:ext uri="{909E8E84-426E-40DD-AFC4-6F175D3DCCD1}">
              <a14:hiddenFill xmlns:a14="http://schemas.microsoft.com/office/drawing/2010/main">
                <a:noFill/>
              </a14:hiddenFill>
            </a:ext>
          </a:extLst>
        </p:spPr>
        <p:txBody>
          <a:bodyPr lIns="274320">
            <a:spAutoFit/>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7176" name="Line 10"/>
          <p:cNvSpPr>
            <a:spLocks noChangeShapeType="1"/>
          </p:cNvSpPr>
          <p:nvPr userDrawn="1"/>
        </p:nvSpPr>
        <p:spPr bwMode="auto">
          <a:xfrm>
            <a:off x="660400" y="1016000"/>
            <a:ext cx="8458200" cy="0"/>
          </a:xfrm>
          <a:prstGeom prst="line">
            <a:avLst/>
          </a:prstGeom>
          <a:noFill/>
          <a:ln w="104775">
            <a:solidFill>
              <a:srgbClr val="B00626"/>
            </a:solidFill>
            <a:round/>
            <a:headEnd/>
            <a:tailEnd/>
          </a:ln>
          <a:extLst>
            <a:ext uri="{909E8E84-426E-40DD-AFC4-6F175D3DCCD1}">
              <a14:hiddenFill xmlns:a14="http://schemas.microsoft.com/office/drawing/2010/main">
                <a:noFill/>
              </a14:hiddenFill>
            </a:ext>
          </a:extLst>
        </p:spPr>
        <p:txBody>
          <a:bodyPr lIns="274320">
            <a:spAutoFit/>
          </a:bodyPr>
          <a:lstStyle/>
          <a:p>
            <a:pPr fontAlgn="base">
              <a:spcBef>
                <a:spcPct val="0"/>
              </a:spcBef>
              <a:spcAft>
                <a:spcPct val="0"/>
              </a:spcAft>
            </a:pPr>
            <a:endParaRPr lang="en-US" sz="2400" dirty="0">
              <a:solidFill>
                <a:srgbClr val="000000"/>
              </a:solidFill>
              <a:latin typeface="Times New Roman" pitchFamily="18" charset="0"/>
            </a:endParaRPr>
          </a:p>
        </p:txBody>
      </p:sp>
      <p:pic>
        <p:nvPicPr>
          <p:cNvPr id="7177" name="Picture 7" descr="logo.jpg (4676 bytes)"/>
          <p:cNvPicPr>
            <a:picLocks noChangeAspect="1" noChangeArrowheads="1"/>
          </p:cNvPicPr>
          <p:nvPr userDrawn="1"/>
        </p:nvPicPr>
        <p:blipFill>
          <a:blip r:embed="rId3">
            <a:clrChange>
              <a:clrFrom>
                <a:srgbClr val="FDFEFF"/>
              </a:clrFrom>
              <a:clrTo>
                <a:srgbClr val="FDFEFF">
                  <a:alpha val="0"/>
                </a:srgbClr>
              </a:clrTo>
            </a:clrChange>
            <a:extLst>
              <a:ext uri="{28A0092B-C50C-407E-A947-70E740481C1C}">
                <a14:useLocalDpi xmlns:a14="http://schemas.microsoft.com/office/drawing/2010/main" val="0"/>
              </a:ext>
            </a:extLst>
          </a:blip>
          <a:srcRect/>
          <a:stretch>
            <a:fillRect/>
          </a:stretch>
        </p:blipFill>
        <p:spPr bwMode="auto">
          <a:xfrm>
            <a:off x="76200" y="609600"/>
            <a:ext cx="990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6" r:id="rId1"/>
  </p:sldLayoutIdLst>
  <p:hf hdr="0" ftr="0" dt="0"/>
  <p:txStyles>
    <p:titleStyle>
      <a:lvl1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lr>
          <a:srgbClr val="993300"/>
        </a:buClr>
        <a:buSzPct val="90000"/>
        <a:buFont typeface="Wingdings" pitchFamily="2" charset="2"/>
        <a:buChar char="Ø"/>
        <a:defRPr sz="2400" b="1">
          <a:solidFill>
            <a:srgbClr val="003300"/>
          </a:solidFill>
          <a:latin typeface="+mn-lt"/>
          <a:ea typeface="+mn-ea"/>
          <a:cs typeface="+mn-cs"/>
        </a:defRPr>
      </a:lvl1pPr>
      <a:lvl2pPr marL="742950" indent="-285750" algn="l" rtl="0" eaLnBrk="0" fontAlgn="base" hangingPunct="0">
        <a:spcBef>
          <a:spcPct val="20000"/>
        </a:spcBef>
        <a:spcAft>
          <a:spcPct val="0"/>
        </a:spcAft>
        <a:buClr>
          <a:srgbClr val="993300"/>
        </a:buClr>
        <a:buSzPct val="90000"/>
        <a:buFont typeface="Wingdings" pitchFamily="2" charset="2"/>
        <a:buChar char="§"/>
        <a:defRPr sz="2400" b="1">
          <a:solidFill>
            <a:srgbClr val="003300"/>
          </a:solidFill>
          <a:latin typeface="+mn-lt"/>
        </a:defRPr>
      </a:lvl2pPr>
      <a:lvl3pPr marL="11430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3pPr>
      <a:lvl4pPr marL="16002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4pPr>
      <a:lvl5pPr marL="2057400" indent="-228600" algn="l" rtl="0" eaLnBrk="0" fontAlgn="base" hangingPunct="0">
        <a:spcBef>
          <a:spcPct val="20000"/>
        </a:spcBef>
        <a:spcAft>
          <a:spcPct val="0"/>
        </a:spcAft>
        <a:buClr>
          <a:srgbClr val="993300"/>
        </a:buClr>
        <a:buSzPct val="90000"/>
        <a:buChar char="o"/>
        <a:defRPr sz="2400" b="1">
          <a:solidFill>
            <a:srgbClr val="003300"/>
          </a:solidFill>
          <a:latin typeface="+mn-lt"/>
        </a:defRPr>
      </a:lvl5pPr>
      <a:lvl6pPr marL="2514600" indent="-228600" algn="l" rtl="0" fontAlgn="base">
        <a:spcBef>
          <a:spcPct val="20000"/>
        </a:spcBef>
        <a:spcAft>
          <a:spcPct val="0"/>
        </a:spcAft>
        <a:buClr>
          <a:srgbClr val="993300"/>
        </a:buClr>
        <a:buSzPct val="90000"/>
        <a:buChar char="o"/>
        <a:defRPr sz="2400" b="1">
          <a:solidFill>
            <a:srgbClr val="003300"/>
          </a:solidFill>
          <a:latin typeface="+mn-lt"/>
        </a:defRPr>
      </a:lvl6pPr>
      <a:lvl7pPr marL="2971800" indent="-228600" algn="l" rtl="0" fontAlgn="base">
        <a:spcBef>
          <a:spcPct val="20000"/>
        </a:spcBef>
        <a:spcAft>
          <a:spcPct val="0"/>
        </a:spcAft>
        <a:buClr>
          <a:srgbClr val="993300"/>
        </a:buClr>
        <a:buSzPct val="90000"/>
        <a:buChar char="o"/>
        <a:defRPr sz="2400" b="1">
          <a:solidFill>
            <a:srgbClr val="003300"/>
          </a:solidFill>
          <a:latin typeface="+mn-lt"/>
        </a:defRPr>
      </a:lvl7pPr>
      <a:lvl8pPr marL="3429000" indent="-228600" algn="l" rtl="0" fontAlgn="base">
        <a:spcBef>
          <a:spcPct val="20000"/>
        </a:spcBef>
        <a:spcAft>
          <a:spcPct val="0"/>
        </a:spcAft>
        <a:buClr>
          <a:srgbClr val="993300"/>
        </a:buClr>
        <a:buSzPct val="90000"/>
        <a:buChar char="o"/>
        <a:defRPr sz="2400" b="1">
          <a:solidFill>
            <a:srgbClr val="003300"/>
          </a:solidFill>
          <a:latin typeface="+mn-lt"/>
        </a:defRPr>
      </a:lvl8pPr>
      <a:lvl9pPr marL="3886200" indent="-228600" algn="l" rtl="0" fontAlgn="base">
        <a:spcBef>
          <a:spcPct val="20000"/>
        </a:spcBef>
        <a:spcAft>
          <a:spcPct val="0"/>
        </a:spcAft>
        <a:buClr>
          <a:srgbClr val="993300"/>
        </a:buClr>
        <a:buSzPct val="90000"/>
        <a:buChar char="o"/>
        <a:defRPr sz="2400" b="1">
          <a:solidFill>
            <a:srgbClr val="00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85800" y="6248400"/>
            <a:ext cx="7772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atin typeface="+mn-lt"/>
              </a:defRPr>
            </a:lvl1pPr>
          </a:lstStyle>
          <a:p>
            <a:pPr fontAlgn="base">
              <a:spcBef>
                <a:spcPct val="0"/>
              </a:spcBef>
              <a:spcAft>
                <a:spcPct val="0"/>
              </a:spcAft>
              <a:defRPr/>
            </a:pPr>
            <a:endParaRPr lang="en-US" dirty="0">
              <a:solidFill>
                <a:srgbClr val="000000"/>
              </a:solidFill>
            </a:endParaRPr>
          </a:p>
          <a:p>
            <a:pPr fontAlgn="base">
              <a:spcBef>
                <a:spcPct val="0"/>
              </a:spcBef>
              <a:spcAft>
                <a:spcPct val="0"/>
              </a:spcAft>
              <a:defRPr/>
            </a:pPr>
            <a:fld id="{FA0E886B-1BD1-496D-8F44-DB912DE5DCDF}"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2" name="Text Box 8"/>
          <p:cNvSpPr txBox="1">
            <a:spLocks noChangeArrowheads="1"/>
          </p:cNvSpPr>
          <p:nvPr userDrawn="1"/>
        </p:nvSpPr>
        <p:spPr bwMode="auto">
          <a:xfrm>
            <a:off x="673100" y="1066800"/>
            <a:ext cx="27432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lnSpc>
                <a:spcPct val="80000"/>
              </a:lnSpc>
              <a:spcBef>
                <a:spcPct val="50000"/>
              </a:spcBef>
              <a:spcAft>
                <a:spcPct val="0"/>
              </a:spcAft>
              <a:buClr>
                <a:srgbClr val="BE3F00"/>
              </a:buClr>
              <a:defRPr/>
            </a:pPr>
            <a:r>
              <a:rPr lang="en-US" altLang="en-US" sz="900" b="1" dirty="0">
                <a:solidFill>
                  <a:srgbClr val="003300"/>
                </a:solidFill>
                <a:latin typeface="Arial" charset="0"/>
              </a:rPr>
              <a:t>“Motivating young people to be better citizens”</a:t>
            </a:r>
          </a:p>
        </p:txBody>
      </p:sp>
      <p:sp>
        <p:nvSpPr>
          <p:cNvPr id="1031" name="Line 9"/>
          <p:cNvSpPr>
            <a:spLocks noChangeShapeType="1"/>
          </p:cNvSpPr>
          <p:nvPr userDrawn="1"/>
        </p:nvSpPr>
        <p:spPr bwMode="auto">
          <a:xfrm>
            <a:off x="660400" y="1016000"/>
            <a:ext cx="8458200" cy="0"/>
          </a:xfrm>
          <a:prstGeom prst="line">
            <a:avLst/>
          </a:prstGeom>
          <a:noFill/>
          <a:ln w="152400">
            <a:solidFill>
              <a:srgbClr val="C7BA3F"/>
            </a:solidFill>
            <a:round/>
            <a:headEnd/>
            <a:tailEnd/>
          </a:ln>
          <a:extLst>
            <a:ext uri="{909E8E84-426E-40DD-AFC4-6F175D3DCCD1}">
              <a14:hiddenFill xmlns:a14="http://schemas.microsoft.com/office/drawing/2010/main">
                <a:noFill/>
              </a14:hiddenFill>
            </a:ext>
          </a:extLst>
        </p:spPr>
        <p:txBody>
          <a:bodyPr lIns="274320">
            <a:spAutoFit/>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032" name="Line 10"/>
          <p:cNvSpPr>
            <a:spLocks noChangeShapeType="1"/>
          </p:cNvSpPr>
          <p:nvPr userDrawn="1"/>
        </p:nvSpPr>
        <p:spPr bwMode="auto">
          <a:xfrm>
            <a:off x="660400" y="1016000"/>
            <a:ext cx="8458200" cy="0"/>
          </a:xfrm>
          <a:prstGeom prst="line">
            <a:avLst/>
          </a:prstGeom>
          <a:noFill/>
          <a:ln w="104775">
            <a:solidFill>
              <a:srgbClr val="B00626"/>
            </a:solidFill>
            <a:round/>
            <a:headEnd/>
            <a:tailEnd/>
          </a:ln>
          <a:extLst>
            <a:ext uri="{909E8E84-426E-40DD-AFC4-6F175D3DCCD1}">
              <a14:hiddenFill xmlns:a14="http://schemas.microsoft.com/office/drawing/2010/main">
                <a:noFill/>
              </a14:hiddenFill>
            </a:ext>
          </a:extLst>
        </p:spPr>
        <p:txBody>
          <a:bodyPr lIns="274320">
            <a:spAutoFit/>
          </a:bodyPr>
          <a:lstStyle/>
          <a:p>
            <a:pPr fontAlgn="base">
              <a:spcBef>
                <a:spcPct val="0"/>
              </a:spcBef>
              <a:spcAft>
                <a:spcPct val="0"/>
              </a:spcAft>
            </a:pPr>
            <a:endParaRPr lang="en-US" sz="2400" dirty="0">
              <a:solidFill>
                <a:srgbClr val="000000"/>
              </a:solidFill>
              <a:latin typeface="Times New Roman" pitchFamily="18" charset="0"/>
            </a:endParaRPr>
          </a:p>
        </p:txBody>
      </p:sp>
      <p:pic>
        <p:nvPicPr>
          <p:cNvPr id="1033" name="Picture 7" descr="logo.jpg (4676 bytes)"/>
          <p:cNvPicPr>
            <a:picLocks noChangeAspect="1" noChangeArrowheads="1"/>
          </p:cNvPicPr>
          <p:nvPr userDrawn="1"/>
        </p:nvPicPr>
        <p:blipFill>
          <a:blip r:embed="rId3">
            <a:clrChange>
              <a:clrFrom>
                <a:srgbClr val="FDFEFF"/>
              </a:clrFrom>
              <a:clrTo>
                <a:srgbClr val="FDFEFF">
                  <a:alpha val="0"/>
                </a:srgbClr>
              </a:clrTo>
            </a:clrChange>
            <a:extLst>
              <a:ext uri="{28A0092B-C50C-407E-A947-70E740481C1C}">
                <a14:useLocalDpi xmlns:a14="http://schemas.microsoft.com/office/drawing/2010/main" val="0"/>
              </a:ext>
            </a:extLst>
          </a:blip>
          <a:srcRect/>
          <a:stretch>
            <a:fillRect/>
          </a:stretch>
        </p:blipFill>
        <p:spPr bwMode="auto">
          <a:xfrm>
            <a:off x="76200" y="609600"/>
            <a:ext cx="990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8" r:id="rId1"/>
  </p:sldLayoutIdLst>
  <p:hf sldNum="0" hdr="0" ftr="0" dt="0"/>
  <p:txStyles>
    <p:titleStyle>
      <a:lvl1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lr>
          <a:srgbClr val="993300"/>
        </a:buClr>
        <a:buSzPct val="90000"/>
        <a:buFont typeface="Wingdings" pitchFamily="2" charset="2"/>
        <a:buChar char="Ø"/>
        <a:defRPr sz="2400" b="1">
          <a:solidFill>
            <a:srgbClr val="003300"/>
          </a:solidFill>
          <a:latin typeface="+mn-lt"/>
          <a:ea typeface="+mn-ea"/>
          <a:cs typeface="+mn-cs"/>
        </a:defRPr>
      </a:lvl1pPr>
      <a:lvl2pPr marL="742950" indent="-285750" algn="l" rtl="0" eaLnBrk="0" fontAlgn="base" hangingPunct="0">
        <a:spcBef>
          <a:spcPct val="20000"/>
        </a:spcBef>
        <a:spcAft>
          <a:spcPct val="0"/>
        </a:spcAft>
        <a:buClr>
          <a:srgbClr val="993300"/>
        </a:buClr>
        <a:buSzPct val="90000"/>
        <a:buFont typeface="Wingdings" pitchFamily="2" charset="2"/>
        <a:buChar char="§"/>
        <a:defRPr sz="2400" b="1">
          <a:solidFill>
            <a:srgbClr val="003300"/>
          </a:solidFill>
          <a:latin typeface="+mn-lt"/>
        </a:defRPr>
      </a:lvl2pPr>
      <a:lvl3pPr marL="11430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3pPr>
      <a:lvl4pPr marL="16002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4pPr>
      <a:lvl5pPr marL="2057400" indent="-228600" algn="l" rtl="0" eaLnBrk="0" fontAlgn="base" hangingPunct="0">
        <a:spcBef>
          <a:spcPct val="20000"/>
        </a:spcBef>
        <a:spcAft>
          <a:spcPct val="0"/>
        </a:spcAft>
        <a:buClr>
          <a:srgbClr val="993300"/>
        </a:buClr>
        <a:buSzPct val="90000"/>
        <a:buChar char="o"/>
        <a:defRPr sz="2400" b="1">
          <a:solidFill>
            <a:srgbClr val="003300"/>
          </a:solidFill>
          <a:latin typeface="+mn-lt"/>
        </a:defRPr>
      </a:lvl5pPr>
      <a:lvl6pPr marL="2514600" indent="-228600" algn="l" rtl="0" fontAlgn="base">
        <a:spcBef>
          <a:spcPct val="20000"/>
        </a:spcBef>
        <a:spcAft>
          <a:spcPct val="0"/>
        </a:spcAft>
        <a:buClr>
          <a:srgbClr val="993300"/>
        </a:buClr>
        <a:buSzPct val="90000"/>
        <a:buChar char="o"/>
        <a:defRPr sz="2400" b="1">
          <a:solidFill>
            <a:srgbClr val="003300"/>
          </a:solidFill>
          <a:latin typeface="+mn-lt"/>
        </a:defRPr>
      </a:lvl6pPr>
      <a:lvl7pPr marL="2971800" indent="-228600" algn="l" rtl="0" fontAlgn="base">
        <a:spcBef>
          <a:spcPct val="20000"/>
        </a:spcBef>
        <a:spcAft>
          <a:spcPct val="0"/>
        </a:spcAft>
        <a:buClr>
          <a:srgbClr val="993300"/>
        </a:buClr>
        <a:buSzPct val="90000"/>
        <a:buChar char="o"/>
        <a:defRPr sz="2400" b="1">
          <a:solidFill>
            <a:srgbClr val="003300"/>
          </a:solidFill>
          <a:latin typeface="+mn-lt"/>
        </a:defRPr>
      </a:lvl7pPr>
      <a:lvl8pPr marL="3429000" indent="-228600" algn="l" rtl="0" fontAlgn="base">
        <a:spcBef>
          <a:spcPct val="20000"/>
        </a:spcBef>
        <a:spcAft>
          <a:spcPct val="0"/>
        </a:spcAft>
        <a:buClr>
          <a:srgbClr val="993300"/>
        </a:buClr>
        <a:buSzPct val="90000"/>
        <a:buChar char="o"/>
        <a:defRPr sz="2400" b="1">
          <a:solidFill>
            <a:srgbClr val="003300"/>
          </a:solidFill>
          <a:latin typeface="+mn-lt"/>
        </a:defRPr>
      </a:lvl8pPr>
      <a:lvl9pPr marL="3886200" indent="-228600" algn="l" rtl="0" fontAlgn="base">
        <a:spcBef>
          <a:spcPct val="20000"/>
        </a:spcBef>
        <a:spcAft>
          <a:spcPct val="0"/>
        </a:spcAft>
        <a:buClr>
          <a:srgbClr val="993300"/>
        </a:buClr>
        <a:buSzPct val="90000"/>
        <a:buChar char="o"/>
        <a:defRPr sz="2400" b="1">
          <a:solidFill>
            <a:srgbClr val="00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 name="Text Box 8"/>
          <p:cNvSpPr txBox="1">
            <a:spLocks noChangeArrowheads="1"/>
          </p:cNvSpPr>
          <p:nvPr/>
        </p:nvSpPr>
        <p:spPr bwMode="auto">
          <a:xfrm>
            <a:off x="673100" y="1066800"/>
            <a:ext cx="2743200" cy="203133"/>
          </a:xfrm>
          <a:prstGeom prst="rect">
            <a:avLst/>
          </a:prstGeom>
          <a:noFill/>
          <a:ln w="12700">
            <a:noFill/>
            <a:miter lim="800000"/>
            <a:headEnd/>
            <a:tailEnd/>
          </a:ln>
          <a:effectLst/>
        </p:spPr>
        <p:txBody>
          <a:bodyPr lIns="0" tIns="45720" rIns="0" bIns="45720">
            <a:spAutoFit/>
          </a:bodyPr>
          <a:lstStyle/>
          <a:p>
            <a:pPr eaLnBrk="0" fontAlgn="base" hangingPunct="0">
              <a:lnSpc>
                <a:spcPct val="80000"/>
              </a:lnSpc>
              <a:spcBef>
                <a:spcPct val="50000"/>
              </a:spcBef>
              <a:spcAft>
                <a:spcPct val="0"/>
              </a:spcAft>
              <a:buClr>
                <a:srgbClr val="BE3F00"/>
              </a:buClr>
              <a:defRPr/>
            </a:pPr>
            <a:r>
              <a:rPr lang="en-US" sz="900" b="1" dirty="0">
                <a:solidFill>
                  <a:srgbClr val="003300"/>
                </a:solidFill>
              </a:rPr>
              <a:t>“Motivating young people to be better citizens”</a:t>
            </a:r>
          </a:p>
        </p:txBody>
      </p:sp>
      <p:sp>
        <p:nvSpPr>
          <p:cNvPr id="1033" name="Line 9"/>
          <p:cNvSpPr>
            <a:spLocks noChangeShapeType="1"/>
          </p:cNvSpPr>
          <p:nvPr/>
        </p:nvSpPr>
        <p:spPr bwMode="auto">
          <a:xfrm>
            <a:off x="660400" y="1016000"/>
            <a:ext cx="8458200" cy="0"/>
          </a:xfrm>
          <a:prstGeom prst="line">
            <a:avLst/>
          </a:prstGeom>
          <a:noFill/>
          <a:ln w="152400">
            <a:solidFill>
              <a:srgbClr val="C7BA3F"/>
            </a:solidFill>
            <a:round/>
            <a:headEnd/>
            <a:tailEnd/>
          </a:ln>
          <a:effectLst/>
        </p:spPr>
        <p:txBody>
          <a:bodyPr lIns="274320" tIns="45720" rIns="91440" bIns="45720">
            <a:spAutoFit/>
          </a:bodyPr>
          <a:lstStyle/>
          <a:p>
            <a:pPr algn="ctr" fontAlgn="base">
              <a:spcBef>
                <a:spcPct val="0"/>
              </a:spcBef>
              <a:spcAft>
                <a:spcPct val="0"/>
              </a:spcAft>
              <a:defRPr/>
            </a:pPr>
            <a:endParaRPr lang="en-US" sz="2400" dirty="0">
              <a:solidFill>
                <a:srgbClr val="000000"/>
              </a:solidFill>
              <a:latin typeface="Times New Roman" pitchFamily="18" charset="0"/>
            </a:endParaRPr>
          </a:p>
        </p:txBody>
      </p:sp>
      <p:sp>
        <p:nvSpPr>
          <p:cNvPr id="1034" name="Line 10"/>
          <p:cNvSpPr>
            <a:spLocks noChangeShapeType="1"/>
          </p:cNvSpPr>
          <p:nvPr/>
        </p:nvSpPr>
        <p:spPr bwMode="auto">
          <a:xfrm>
            <a:off x="660400" y="1016000"/>
            <a:ext cx="8458200" cy="0"/>
          </a:xfrm>
          <a:prstGeom prst="line">
            <a:avLst/>
          </a:prstGeom>
          <a:noFill/>
          <a:ln w="104775">
            <a:solidFill>
              <a:srgbClr val="B00626"/>
            </a:solidFill>
            <a:round/>
            <a:headEnd/>
            <a:tailEnd/>
          </a:ln>
          <a:effectLst/>
        </p:spPr>
        <p:txBody>
          <a:bodyPr lIns="274320" tIns="45720" rIns="91440" bIns="45720">
            <a:spAutoFit/>
          </a:bodyPr>
          <a:lstStyle/>
          <a:p>
            <a:pPr algn="ctr" fontAlgn="base">
              <a:spcBef>
                <a:spcPct val="0"/>
              </a:spcBef>
              <a:spcAft>
                <a:spcPct val="0"/>
              </a:spcAft>
              <a:defRPr/>
            </a:pPr>
            <a:endParaRPr lang="en-US" sz="2400" dirty="0">
              <a:solidFill>
                <a:srgbClr val="000000"/>
              </a:solidFill>
              <a:latin typeface="Times New Roman" pitchFamily="18" charset="0"/>
            </a:endParaRPr>
          </a:p>
        </p:txBody>
      </p:sp>
      <p:sp>
        <p:nvSpPr>
          <p:cNvPr id="1036" name="Rectangle 12"/>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fontAlgn="base">
              <a:spcBef>
                <a:spcPct val="0"/>
              </a:spcBef>
              <a:spcAft>
                <a:spcPct val="0"/>
              </a:spcAft>
              <a:defRPr/>
            </a:pPr>
            <a:fld id="{6B8652E6-FC27-424D-97C6-8D0137DF622F}" type="slidenum">
              <a:rPr lang="en-US">
                <a:solidFill>
                  <a:srgbClr val="000000"/>
                </a:solidFill>
                <a:latin typeface="Times New Roman" pitchFamily="18" charset="0"/>
              </a:rPr>
              <a:pPr fontAlgn="base">
                <a:spcBef>
                  <a:spcPct val="0"/>
                </a:spcBef>
                <a:spcAft>
                  <a:spcPct val="0"/>
                </a:spcAft>
                <a:defRPr/>
              </a:pPr>
              <a:t>‹#›</a:t>
            </a:fld>
            <a:endParaRPr lang="en-US" dirty="0">
              <a:solidFill>
                <a:srgbClr val="000000"/>
              </a:solidFill>
              <a:latin typeface="Times New Roman" pitchFamily="18" charset="0"/>
            </a:endParaRPr>
          </a:p>
        </p:txBody>
      </p:sp>
      <p:pic>
        <p:nvPicPr>
          <p:cNvPr id="2" name="Picture 10" descr="C:\EMILY WORKING\08 - LOGOs\JROTC\army_jrotc_150dpi_1inch.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851" y="314325"/>
            <a:ext cx="1158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8" r:id="rId1"/>
    <p:sldLayoutId id="2147483745" r:id="rId2"/>
  </p:sldLayoutIdLst>
  <p:hf hdr="0" ftr="0" dt="0"/>
  <p:txStyles>
    <p:titleStyle>
      <a:lvl1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993300"/>
        </a:buClr>
        <a:buSzPct val="90000"/>
        <a:buFont typeface="Wingdings" pitchFamily="2" charset="2"/>
        <a:buChar char="Ø"/>
        <a:defRPr sz="2400" b="1">
          <a:solidFill>
            <a:srgbClr val="003300"/>
          </a:solidFill>
          <a:latin typeface="+mn-lt"/>
          <a:ea typeface="+mn-ea"/>
          <a:cs typeface="+mn-cs"/>
        </a:defRPr>
      </a:lvl1pPr>
      <a:lvl2pPr marL="742950" indent="-285750" algn="l" rtl="0" eaLnBrk="0" fontAlgn="base" hangingPunct="0">
        <a:spcBef>
          <a:spcPct val="20000"/>
        </a:spcBef>
        <a:spcAft>
          <a:spcPct val="0"/>
        </a:spcAft>
        <a:buClr>
          <a:srgbClr val="993300"/>
        </a:buClr>
        <a:buSzPct val="90000"/>
        <a:buFont typeface="Wingdings" pitchFamily="2" charset="2"/>
        <a:buChar char="§"/>
        <a:defRPr sz="2400" b="1">
          <a:solidFill>
            <a:srgbClr val="003300"/>
          </a:solidFill>
          <a:latin typeface="+mn-lt"/>
        </a:defRPr>
      </a:lvl2pPr>
      <a:lvl3pPr marL="11430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3pPr>
      <a:lvl4pPr marL="16002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4pPr>
      <a:lvl5pPr marL="2057400" indent="-228600" algn="l" rtl="0" eaLnBrk="0" fontAlgn="base" hangingPunct="0">
        <a:spcBef>
          <a:spcPct val="20000"/>
        </a:spcBef>
        <a:spcAft>
          <a:spcPct val="0"/>
        </a:spcAft>
        <a:buClr>
          <a:srgbClr val="993300"/>
        </a:buClr>
        <a:buSzPct val="90000"/>
        <a:buChar char="o"/>
        <a:defRPr sz="2400" b="1">
          <a:solidFill>
            <a:srgbClr val="003300"/>
          </a:solidFill>
          <a:latin typeface="+mn-lt"/>
        </a:defRPr>
      </a:lvl5pPr>
      <a:lvl6pPr marL="2514600" indent="-228600" algn="l" rtl="0" fontAlgn="base">
        <a:spcBef>
          <a:spcPct val="20000"/>
        </a:spcBef>
        <a:spcAft>
          <a:spcPct val="0"/>
        </a:spcAft>
        <a:buClr>
          <a:srgbClr val="993300"/>
        </a:buClr>
        <a:buSzPct val="90000"/>
        <a:buChar char="o"/>
        <a:defRPr sz="2400" b="1">
          <a:solidFill>
            <a:srgbClr val="003300"/>
          </a:solidFill>
          <a:latin typeface="+mn-lt"/>
        </a:defRPr>
      </a:lvl6pPr>
      <a:lvl7pPr marL="2971800" indent="-228600" algn="l" rtl="0" fontAlgn="base">
        <a:spcBef>
          <a:spcPct val="20000"/>
        </a:spcBef>
        <a:spcAft>
          <a:spcPct val="0"/>
        </a:spcAft>
        <a:buClr>
          <a:srgbClr val="993300"/>
        </a:buClr>
        <a:buSzPct val="90000"/>
        <a:buChar char="o"/>
        <a:defRPr sz="2400" b="1">
          <a:solidFill>
            <a:srgbClr val="003300"/>
          </a:solidFill>
          <a:latin typeface="+mn-lt"/>
        </a:defRPr>
      </a:lvl7pPr>
      <a:lvl8pPr marL="3429000" indent="-228600" algn="l" rtl="0" fontAlgn="base">
        <a:spcBef>
          <a:spcPct val="20000"/>
        </a:spcBef>
        <a:spcAft>
          <a:spcPct val="0"/>
        </a:spcAft>
        <a:buClr>
          <a:srgbClr val="993300"/>
        </a:buClr>
        <a:buSzPct val="90000"/>
        <a:buChar char="o"/>
        <a:defRPr sz="2400" b="1">
          <a:solidFill>
            <a:srgbClr val="003300"/>
          </a:solidFill>
          <a:latin typeface="+mn-lt"/>
        </a:defRPr>
      </a:lvl8pPr>
      <a:lvl9pPr marL="3886200" indent="-228600" algn="l" rtl="0" fontAlgn="base">
        <a:spcBef>
          <a:spcPct val="20000"/>
        </a:spcBef>
        <a:spcAft>
          <a:spcPct val="0"/>
        </a:spcAft>
        <a:buClr>
          <a:srgbClr val="993300"/>
        </a:buClr>
        <a:buSzPct val="90000"/>
        <a:buChar char="o"/>
        <a:defRPr sz="2400" b="1">
          <a:solidFill>
            <a:srgbClr val="00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 name="Text Box 8"/>
          <p:cNvSpPr txBox="1">
            <a:spLocks noChangeArrowheads="1"/>
          </p:cNvSpPr>
          <p:nvPr/>
        </p:nvSpPr>
        <p:spPr bwMode="auto">
          <a:xfrm>
            <a:off x="673100" y="1066800"/>
            <a:ext cx="2743200" cy="201613"/>
          </a:xfrm>
          <a:prstGeom prst="rect">
            <a:avLst/>
          </a:prstGeom>
          <a:noFill/>
          <a:ln w="12700">
            <a:noFill/>
            <a:miter lim="800000"/>
            <a:headEnd/>
            <a:tailEnd/>
          </a:ln>
          <a:effectLst/>
        </p:spPr>
        <p:txBody>
          <a:bodyPr lIns="0" rIns="0">
            <a:spAutoFit/>
          </a:bodyPr>
          <a:lstStyle/>
          <a:p>
            <a:pPr eaLnBrk="0" fontAlgn="base" hangingPunct="0">
              <a:lnSpc>
                <a:spcPct val="80000"/>
              </a:lnSpc>
              <a:spcBef>
                <a:spcPct val="50000"/>
              </a:spcBef>
              <a:spcAft>
                <a:spcPct val="0"/>
              </a:spcAft>
              <a:buClr>
                <a:srgbClr val="BE3F00"/>
              </a:buClr>
              <a:defRPr/>
            </a:pPr>
            <a:r>
              <a:rPr lang="en-US" sz="900" b="1" dirty="0">
                <a:solidFill>
                  <a:srgbClr val="003300"/>
                </a:solidFill>
              </a:rPr>
              <a:t>“Motivating young people to be better citizens”</a:t>
            </a:r>
          </a:p>
        </p:txBody>
      </p:sp>
      <p:sp>
        <p:nvSpPr>
          <p:cNvPr id="1033" name="Line 9"/>
          <p:cNvSpPr>
            <a:spLocks noChangeShapeType="1"/>
          </p:cNvSpPr>
          <p:nvPr/>
        </p:nvSpPr>
        <p:spPr bwMode="auto">
          <a:xfrm>
            <a:off x="660400" y="1016000"/>
            <a:ext cx="8458200" cy="0"/>
          </a:xfrm>
          <a:prstGeom prst="line">
            <a:avLst/>
          </a:prstGeom>
          <a:noFill/>
          <a:ln w="152400">
            <a:solidFill>
              <a:srgbClr val="C7BA3F"/>
            </a:solidFill>
            <a:round/>
            <a:headEnd/>
            <a:tailEnd/>
          </a:ln>
          <a:effectLst/>
        </p:spPr>
        <p:txBody>
          <a:bodyPr lIns="274320">
            <a:spAutoFit/>
          </a:bodyPr>
          <a:lstStyle/>
          <a:p>
            <a:pPr algn="ctr" fontAlgn="base">
              <a:spcBef>
                <a:spcPct val="0"/>
              </a:spcBef>
              <a:spcAft>
                <a:spcPct val="0"/>
              </a:spcAft>
              <a:defRPr/>
            </a:pPr>
            <a:endParaRPr lang="en-US" sz="2400" dirty="0">
              <a:solidFill>
                <a:srgbClr val="000000"/>
              </a:solidFill>
              <a:latin typeface="Times New Roman" pitchFamily="18" charset="0"/>
            </a:endParaRPr>
          </a:p>
        </p:txBody>
      </p:sp>
      <p:sp>
        <p:nvSpPr>
          <p:cNvPr id="1034" name="Line 10"/>
          <p:cNvSpPr>
            <a:spLocks noChangeShapeType="1"/>
          </p:cNvSpPr>
          <p:nvPr/>
        </p:nvSpPr>
        <p:spPr bwMode="auto">
          <a:xfrm>
            <a:off x="660400" y="1016000"/>
            <a:ext cx="8458200" cy="0"/>
          </a:xfrm>
          <a:prstGeom prst="line">
            <a:avLst/>
          </a:prstGeom>
          <a:noFill/>
          <a:ln w="104775">
            <a:solidFill>
              <a:srgbClr val="B00626"/>
            </a:solidFill>
            <a:round/>
            <a:headEnd/>
            <a:tailEnd/>
          </a:ln>
          <a:effectLst/>
        </p:spPr>
        <p:txBody>
          <a:bodyPr lIns="274320">
            <a:spAutoFit/>
          </a:bodyPr>
          <a:lstStyle/>
          <a:p>
            <a:pPr algn="ctr" fontAlgn="base">
              <a:spcBef>
                <a:spcPct val="0"/>
              </a:spcBef>
              <a:spcAft>
                <a:spcPct val="0"/>
              </a:spcAft>
              <a:defRPr/>
            </a:pPr>
            <a:endParaRPr lang="en-US" sz="2400" dirty="0">
              <a:solidFill>
                <a:srgbClr val="000000"/>
              </a:solidFill>
              <a:latin typeface="Times New Roman" pitchFamily="18" charset="0"/>
            </a:endParaRPr>
          </a:p>
        </p:txBody>
      </p:sp>
      <p:sp>
        <p:nvSpPr>
          <p:cNvPr id="1036" name="Rectangle 12"/>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fontAlgn="base">
              <a:spcBef>
                <a:spcPct val="0"/>
              </a:spcBef>
              <a:spcAft>
                <a:spcPct val="0"/>
              </a:spcAft>
              <a:defRPr/>
            </a:pPr>
            <a:fld id="{6B8652E6-FC27-424D-97C6-8D0137DF622F}" type="slidenum">
              <a:rPr lang="en-US">
                <a:solidFill>
                  <a:srgbClr val="000000"/>
                </a:solidFill>
                <a:latin typeface="Times New Roman" pitchFamily="18" charset="0"/>
              </a:rPr>
              <a:pPr fontAlgn="base">
                <a:spcBef>
                  <a:spcPct val="0"/>
                </a:spcBef>
                <a:spcAft>
                  <a:spcPct val="0"/>
                </a:spcAft>
                <a:defRPr/>
              </a:pPr>
              <a:t>‹#›</a:t>
            </a:fld>
            <a:endParaRPr lang="en-US" dirty="0">
              <a:solidFill>
                <a:srgbClr val="000000"/>
              </a:solidFill>
              <a:latin typeface="Times New Roman" pitchFamily="18" charset="0"/>
            </a:endParaRPr>
          </a:p>
        </p:txBody>
      </p:sp>
      <p:pic>
        <p:nvPicPr>
          <p:cNvPr id="2" name="Picture 10" descr="C:\EMILY WORKING\08 - LOGOs\JROTC\army_jrotc_150dpi_1inc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850" y="314325"/>
            <a:ext cx="1158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8" r:id="rId1"/>
  </p:sldLayoutIdLst>
  <p:hf hdr="0" ftr="0" dt="0"/>
  <p:txStyles>
    <p:titleStyle>
      <a:lvl1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993300"/>
        </a:buClr>
        <a:buSzPct val="90000"/>
        <a:buFont typeface="Wingdings" pitchFamily="2" charset="2"/>
        <a:buChar char="Ø"/>
        <a:defRPr sz="2400" b="1">
          <a:solidFill>
            <a:srgbClr val="003300"/>
          </a:solidFill>
          <a:latin typeface="+mn-lt"/>
          <a:ea typeface="+mn-ea"/>
          <a:cs typeface="+mn-cs"/>
        </a:defRPr>
      </a:lvl1pPr>
      <a:lvl2pPr marL="742950" indent="-285750" algn="l" rtl="0" eaLnBrk="0" fontAlgn="base" hangingPunct="0">
        <a:spcBef>
          <a:spcPct val="20000"/>
        </a:spcBef>
        <a:spcAft>
          <a:spcPct val="0"/>
        </a:spcAft>
        <a:buClr>
          <a:srgbClr val="993300"/>
        </a:buClr>
        <a:buSzPct val="90000"/>
        <a:buFont typeface="Wingdings" pitchFamily="2" charset="2"/>
        <a:buChar char="§"/>
        <a:defRPr sz="2400" b="1">
          <a:solidFill>
            <a:srgbClr val="003300"/>
          </a:solidFill>
          <a:latin typeface="+mn-lt"/>
        </a:defRPr>
      </a:lvl2pPr>
      <a:lvl3pPr marL="11430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3pPr>
      <a:lvl4pPr marL="16002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4pPr>
      <a:lvl5pPr marL="2057400" indent="-228600" algn="l" rtl="0" eaLnBrk="0" fontAlgn="base" hangingPunct="0">
        <a:spcBef>
          <a:spcPct val="20000"/>
        </a:spcBef>
        <a:spcAft>
          <a:spcPct val="0"/>
        </a:spcAft>
        <a:buClr>
          <a:srgbClr val="993300"/>
        </a:buClr>
        <a:buSzPct val="90000"/>
        <a:buChar char="o"/>
        <a:defRPr sz="2400" b="1">
          <a:solidFill>
            <a:srgbClr val="003300"/>
          </a:solidFill>
          <a:latin typeface="+mn-lt"/>
        </a:defRPr>
      </a:lvl5pPr>
      <a:lvl6pPr marL="2514600" indent="-228600" algn="l" rtl="0" fontAlgn="base">
        <a:spcBef>
          <a:spcPct val="20000"/>
        </a:spcBef>
        <a:spcAft>
          <a:spcPct val="0"/>
        </a:spcAft>
        <a:buClr>
          <a:srgbClr val="993300"/>
        </a:buClr>
        <a:buSzPct val="90000"/>
        <a:buChar char="o"/>
        <a:defRPr sz="2400" b="1">
          <a:solidFill>
            <a:srgbClr val="003300"/>
          </a:solidFill>
          <a:latin typeface="+mn-lt"/>
        </a:defRPr>
      </a:lvl6pPr>
      <a:lvl7pPr marL="2971800" indent="-228600" algn="l" rtl="0" fontAlgn="base">
        <a:spcBef>
          <a:spcPct val="20000"/>
        </a:spcBef>
        <a:spcAft>
          <a:spcPct val="0"/>
        </a:spcAft>
        <a:buClr>
          <a:srgbClr val="993300"/>
        </a:buClr>
        <a:buSzPct val="90000"/>
        <a:buChar char="o"/>
        <a:defRPr sz="2400" b="1">
          <a:solidFill>
            <a:srgbClr val="003300"/>
          </a:solidFill>
          <a:latin typeface="+mn-lt"/>
        </a:defRPr>
      </a:lvl7pPr>
      <a:lvl8pPr marL="3429000" indent="-228600" algn="l" rtl="0" fontAlgn="base">
        <a:spcBef>
          <a:spcPct val="20000"/>
        </a:spcBef>
        <a:spcAft>
          <a:spcPct val="0"/>
        </a:spcAft>
        <a:buClr>
          <a:srgbClr val="993300"/>
        </a:buClr>
        <a:buSzPct val="90000"/>
        <a:buChar char="o"/>
        <a:defRPr sz="2400" b="1">
          <a:solidFill>
            <a:srgbClr val="003300"/>
          </a:solidFill>
          <a:latin typeface="+mn-lt"/>
        </a:defRPr>
      </a:lvl8pPr>
      <a:lvl9pPr marL="3886200" indent="-228600" algn="l" rtl="0" fontAlgn="base">
        <a:spcBef>
          <a:spcPct val="20000"/>
        </a:spcBef>
        <a:spcAft>
          <a:spcPct val="0"/>
        </a:spcAft>
        <a:buClr>
          <a:srgbClr val="993300"/>
        </a:buClr>
        <a:buSzPct val="90000"/>
        <a:buChar char="o"/>
        <a:defRPr sz="2400" b="1">
          <a:solidFill>
            <a:srgbClr val="00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85800" y="6248400"/>
            <a:ext cx="7772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atin typeface="+mn-lt"/>
              </a:defRPr>
            </a:lvl1pPr>
          </a:lstStyle>
          <a:p>
            <a:pPr fontAlgn="base">
              <a:spcBef>
                <a:spcPct val="0"/>
              </a:spcBef>
              <a:spcAft>
                <a:spcPct val="0"/>
              </a:spcAft>
              <a:defRPr/>
            </a:pPr>
            <a:endParaRPr lang="en-US" dirty="0">
              <a:solidFill>
                <a:srgbClr val="000000"/>
              </a:solidFill>
            </a:endParaRPr>
          </a:p>
          <a:p>
            <a:pPr fontAlgn="base">
              <a:spcBef>
                <a:spcPct val="0"/>
              </a:spcBef>
              <a:spcAft>
                <a:spcPct val="0"/>
              </a:spcAft>
              <a:defRPr/>
            </a:pPr>
            <a:fld id="{96363329-E72B-4EBC-A5FC-06BF94CB95D7}"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2" name="Text Box 8"/>
          <p:cNvSpPr txBox="1">
            <a:spLocks noChangeArrowheads="1"/>
          </p:cNvSpPr>
          <p:nvPr userDrawn="1"/>
        </p:nvSpPr>
        <p:spPr bwMode="auto">
          <a:xfrm>
            <a:off x="673100" y="1066800"/>
            <a:ext cx="27432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lnSpc>
                <a:spcPct val="80000"/>
              </a:lnSpc>
              <a:spcBef>
                <a:spcPct val="50000"/>
              </a:spcBef>
              <a:spcAft>
                <a:spcPct val="0"/>
              </a:spcAft>
              <a:buClr>
                <a:srgbClr val="BE3F00"/>
              </a:buClr>
              <a:defRPr/>
            </a:pPr>
            <a:r>
              <a:rPr lang="en-US" altLang="en-US" sz="900" b="1" dirty="0">
                <a:solidFill>
                  <a:srgbClr val="003300"/>
                </a:solidFill>
                <a:latin typeface="Arial" charset="0"/>
              </a:rPr>
              <a:t>“Motivating young people to be better citizens”</a:t>
            </a:r>
          </a:p>
        </p:txBody>
      </p:sp>
      <p:sp>
        <p:nvSpPr>
          <p:cNvPr id="1031" name="Line 9"/>
          <p:cNvSpPr>
            <a:spLocks noChangeShapeType="1"/>
          </p:cNvSpPr>
          <p:nvPr userDrawn="1"/>
        </p:nvSpPr>
        <p:spPr bwMode="auto">
          <a:xfrm>
            <a:off x="660400" y="1016000"/>
            <a:ext cx="8458200" cy="0"/>
          </a:xfrm>
          <a:prstGeom prst="line">
            <a:avLst/>
          </a:prstGeom>
          <a:noFill/>
          <a:ln w="152400">
            <a:solidFill>
              <a:srgbClr val="C7BA3F"/>
            </a:solidFill>
            <a:round/>
            <a:headEnd/>
            <a:tailEnd/>
          </a:ln>
          <a:extLst>
            <a:ext uri="{909E8E84-426E-40DD-AFC4-6F175D3DCCD1}">
              <a14:hiddenFill xmlns:a14="http://schemas.microsoft.com/office/drawing/2010/main">
                <a:noFill/>
              </a14:hiddenFill>
            </a:ext>
          </a:extLst>
        </p:spPr>
        <p:txBody>
          <a:bodyPr lIns="274320">
            <a:spAutoFit/>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032" name="Line 10"/>
          <p:cNvSpPr>
            <a:spLocks noChangeShapeType="1"/>
          </p:cNvSpPr>
          <p:nvPr userDrawn="1"/>
        </p:nvSpPr>
        <p:spPr bwMode="auto">
          <a:xfrm>
            <a:off x="660400" y="1016000"/>
            <a:ext cx="8458200" cy="0"/>
          </a:xfrm>
          <a:prstGeom prst="line">
            <a:avLst/>
          </a:prstGeom>
          <a:noFill/>
          <a:ln w="104775">
            <a:solidFill>
              <a:srgbClr val="B00626"/>
            </a:solidFill>
            <a:round/>
            <a:headEnd/>
            <a:tailEnd/>
          </a:ln>
          <a:extLst>
            <a:ext uri="{909E8E84-426E-40DD-AFC4-6F175D3DCCD1}">
              <a14:hiddenFill xmlns:a14="http://schemas.microsoft.com/office/drawing/2010/main">
                <a:noFill/>
              </a14:hiddenFill>
            </a:ext>
          </a:extLst>
        </p:spPr>
        <p:txBody>
          <a:bodyPr lIns="274320">
            <a:spAutoFit/>
          </a:bodyPr>
          <a:lstStyle/>
          <a:p>
            <a:pPr fontAlgn="base">
              <a:spcBef>
                <a:spcPct val="0"/>
              </a:spcBef>
              <a:spcAft>
                <a:spcPct val="0"/>
              </a:spcAft>
            </a:pPr>
            <a:endParaRPr lang="en-US" sz="2400" dirty="0">
              <a:solidFill>
                <a:srgbClr val="000000"/>
              </a:solidFill>
              <a:latin typeface="Times New Roman" pitchFamily="18" charset="0"/>
            </a:endParaRPr>
          </a:p>
        </p:txBody>
      </p:sp>
      <p:pic>
        <p:nvPicPr>
          <p:cNvPr id="1033" name="Picture 7" descr="logo.jpg (4676 bytes)"/>
          <p:cNvPicPr>
            <a:picLocks noChangeAspect="1" noChangeArrowheads="1"/>
          </p:cNvPicPr>
          <p:nvPr userDrawn="1"/>
        </p:nvPicPr>
        <p:blipFill>
          <a:blip r:embed="rId5" cstate="print">
            <a:clrChange>
              <a:clrFrom>
                <a:srgbClr val="FDFEFF"/>
              </a:clrFrom>
              <a:clrTo>
                <a:srgbClr val="FDFEFF">
                  <a:alpha val="0"/>
                </a:srgbClr>
              </a:clrTo>
            </a:clrChange>
            <a:extLst>
              <a:ext uri="{28A0092B-C50C-407E-A947-70E740481C1C}">
                <a14:useLocalDpi xmlns:a14="http://schemas.microsoft.com/office/drawing/2010/main" val="0"/>
              </a:ext>
            </a:extLst>
          </a:blip>
          <a:srcRect/>
          <a:stretch>
            <a:fillRect/>
          </a:stretch>
        </p:blipFill>
        <p:spPr bwMode="auto">
          <a:xfrm>
            <a:off x="76200" y="609600"/>
            <a:ext cx="990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hf hdr="0" ftr="0" dt="0"/>
  <p:txStyles>
    <p:titleStyle>
      <a:lvl1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3200" b="1" i="1">
          <a:solidFill>
            <a:srgbClr val="003300"/>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lr>
          <a:srgbClr val="993300"/>
        </a:buClr>
        <a:buSzPct val="90000"/>
        <a:buFont typeface="Wingdings" pitchFamily="2" charset="2"/>
        <a:buChar char="Ø"/>
        <a:defRPr sz="2400" b="1">
          <a:solidFill>
            <a:srgbClr val="003300"/>
          </a:solidFill>
          <a:latin typeface="+mn-lt"/>
          <a:ea typeface="+mn-ea"/>
          <a:cs typeface="+mn-cs"/>
        </a:defRPr>
      </a:lvl1pPr>
      <a:lvl2pPr marL="742950" indent="-285750" algn="l" rtl="0" eaLnBrk="0" fontAlgn="base" hangingPunct="0">
        <a:spcBef>
          <a:spcPct val="20000"/>
        </a:spcBef>
        <a:spcAft>
          <a:spcPct val="0"/>
        </a:spcAft>
        <a:buClr>
          <a:srgbClr val="993300"/>
        </a:buClr>
        <a:buSzPct val="90000"/>
        <a:buFont typeface="Wingdings" pitchFamily="2" charset="2"/>
        <a:buChar char="§"/>
        <a:defRPr sz="2400" b="1">
          <a:solidFill>
            <a:srgbClr val="003300"/>
          </a:solidFill>
          <a:latin typeface="+mn-lt"/>
        </a:defRPr>
      </a:lvl2pPr>
      <a:lvl3pPr marL="11430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3pPr>
      <a:lvl4pPr marL="16002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4pPr>
      <a:lvl5pPr marL="2057400" indent="-228600" algn="l" rtl="0" eaLnBrk="0" fontAlgn="base" hangingPunct="0">
        <a:spcBef>
          <a:spcPct val="20000"/>
        </a:spcBef>
        <a:spcAft>
          <a:spcPct val="0"/>
        </a:spcAft>
        <a:buClr>
          <a:srgbClr val="993300"/>
        </a:buClr>
        <a:buSzPct val="90000"/>
        <a:buChar char="o"/>
        <a:defRPr sz="2400" b="1">
          <a:solidFill>
            <a:srgbClr val="003300"/>
          </a:solidFill>
          <a:latin typeface="+mn-lt"/>
        </a:defRPr>
      </a:lvl5pPr>
      <a:lvl6pPr marL="2514600" indent="-228600" algn="l" rtl="0" fontAlgn="base">
        <a:spcBef>
          <a:spcPct val="20000"/>
        </a:spcBef>
        <a:spcAft>
          <a:spcPct val="0"/>
        </a:spcAft>
        <a:buClr>
          <a:srgbClr val="993300"/>
        </a:buClr>
        <a:buSzPct val="90000"/>
        <a:buChar char="o"/>
        <a:defRPr sz="2400" b="1">
          <a:solidFill>
            <a:srgbClr val="003300"/>
          </a:solidFill>
          <a:latin typeface="+mn-lt"/>
        </a:defRPr>
      </a:lvl6pPr>
      <a:lvl7pPr marL="2971800" indent="-228600" algn="l" rtl="0" fontAlgn="base">
        <a:spcBef>
          <a:spcPct val="20000"/>
        </a:spcBef>
        <a:spcAft>
          <a:spcPct val="0"/>
        </a:spcAft>
        <a:buClr>
          <a:srgbClr val="993300"/>
        </a:buClr>
        <a:buSzPct val="90000"/>
        <a:buChar char="o"/>
        <a:defRPr sz="2400" b="1">
          <a:solidFill>
            <a:srgbClr val="003300"/>
          </a:solidFill>
          <a:latin typeface="+mn-lt"/>
        </a:defRPr>
      </a:lvl7pPr>
      <a:lvl8pPr marL="3429000" indent="-228600" algn="l" rtl="0" fontAlgn="base">
        <a:spcBef>
          <a:spcPct val="20000"/>
        </a:spcBef>
        <a:spcAft>
          <a:spcPct val="0"/>
        </a:spcAft>
        <a:buClr>
          <a:srgbClr val="993300"/>
        </a:buClr>
        <a:buSzPct val="90000"/>
        <a:buChar char="o"/>
        <a:defRPr sz="2400" b="1">
          <a:solidFill>
            <a:srgbClr val="003300"/>
          </a:solidFill>
          <a:latin typeface="+mn-lt"/>
        </a:defRPr>
      </a:lvl8pPr>
      <a:lvl9pPr marL="3886200" indent="-228600" algn="l" rtl="0" fontAlgn="base">
        <a:spcBef>
          <a:spcPct val="20000"/>
        </a:spcBef>
        <a:spcAft>
          <a:spcPct val="0"/>
        </a:spcAft>
        <a:buClr>
          <a:srgbClr val="993300"/>
        </a:buClr>
        <a:buSzPct val="90000"/>
        <a:buChar char="o"/>
        <a:defRPr sz="2400" b="1">
          <a:solidFill>
            <a:srgbClr val="00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6.jpe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3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image" Target="../media/image8.jpeg"/><Relationship Id="rId7" Type="http://schemas.microsoft.com/office/2007/relationships/hdphoto" Target="../media/hdphoto2.wdp"/><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notesSlide" Target="../notesSlides/notesSlide5.xml"/><Relationship Id="rId16"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2"/>
          <p:cNvSpPr>
            <a:spLocks noGrp="1"/>
          </p:cNvSpPr>
          <p:nvPr>
            <p:ph type="sldNum" sz="quarter" idx="11"/>
          </p:nvPr>
        </p:nvSpPr>
        <p:spPr>
          <a:xfrm>
            <a:off x="762000" y="6096000"/>
            <a:ext cx="77724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993300"/>
              </a:buClr>
              <a:buSzPct val="90000"/>
              <a:buFont typeface="Wingdings" pitchFamily="2" charset="2"/>
              <a:buChar char="Ø"/>
              <a:defRPr sz="2400" b="1">
                <a:solidFill>
                  <a:srgbClr val="003300"/>
                </a:solidFill>
                <a:latin typeface="Arial" pitchFamily="34" charset="0"/>
              </a:defRPr>
            </a:lvl1pPr>
            <a:lvl2pPr marL="742950" indent="-285750" eaLnBrk="0" hangingPunct="0">
              <a:spcBef>
                <a:spcPct val="20000"/>
              </a:spcBef>
              <a:buClr>
                <a:srgbClr val="993300"/>
              </a:buClr>
              <a:buSzPct val="90000"/>
              <a:buFont typeface="Wingdings" pitchFamily="2" charset="2"/>
              <a:buChar char="§"/>
              <a:defRPr sz="2400" b="1">
                <a:solidFill>
                  <a:srgbClr val="003300"/>
                </a:solidFill>
                <a:latin typeface="Arial" pitchFamily="34" charset="0"/>
              </a:defRPr>
            </a:lvl2pPr>
            <a:lvl3pPr marL="1143000" indent="-228600" eaLnBrk="0" hangingPunct="0">
              <a:spcBef>
                <a:spcPct val="20000"/>
              </a:spcBef>
              <a:buClr>
                <a:srgbClr val="993300"/>
              </a:buClr>
              <a:buSzPct val="90000"/>
              <a:buChar char="–"/>
              <a:defRPr sz="2400" b="1">
                <a:solidFill>
                  <a:srgbClr val="003300"/>
                </a:solidFill>
                <a:latin typeface="Arial" pitchFamily="34" charset="0"/>
              </a:defRPr>
            </a:lvl3pPr>
            <a:lvl4pPr marL="1600200" indent="-228600" eaLnBrk="0" hangingPunct="0">
              <a:spcBef>
                <a:spcPct val="20000"/>
              </a:spcBef>
              <a:buClr>
                <a:srgbClr val="993300"/>
              </a:buClr>
              <a:buSzPct val="90000"/>
              <a:buChar char="•"/>
              <a:defRPr sz="2400" b="1">
                <a:solidFill>
                  <a:srgbClr val="003300"/>
                </a:solidFill>
                <a:latin typeface="Arial" pitchFamily="34" charset="0"/>
              </a:defRPr>
            </a:lvl4pPr>
            <a:lvl5pPr marL="2057400" indent="-228600" eaLnBrk="0" hangingPunct="0">
              <a:spcBef>
                <a:spcPct val="20000"/>
              </a:spcBef>
              <a:buClr>
                <a:srgbClr val="993300"/>
              </a:buClr>
              <a:buSzPct val="90000"/>
              <a:buChar char="o"/>
              <a:defRPr sz="2400" b="1">
                <a:solidFill>
                  <a:srgbClr val="003300"/>
                </a:solidFill>
                <a:latin typeface="Arial" pitchFamily="34" charset="0"/>
              </a:defRPr>
            </a:lvl5pPr>
            <a:lvl6pPr marL="25146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6pPr>
            <a:lvl7pPr marL="29718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7pPr>
            <a:lvl8pPr marL="34290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8pPr>
            <a:lvl9pPr marL="38862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9pPr>
          </a:lstStyle>
          <a:p>
            <a:pPr algn="r" eaLnBrk="1" hangingPunct="1">
              <a:spcBef>
                <a:spcPct val="0"/>
              </a:spcBef>
              <a:buClrTx/>
              <a:buSzTx/>
              <a:buFontTx/>
              <a:buNone/>
            </a:pPr>
            <a:r>
              <a:rPr lang="en-US" altLang="en-US" sz="1600" dirty="0">
                <a:solidFill>
                  <a:srgbClr val="000000"/>
                </a:solidFill>
                <a:latin typeface="+mn-lt"/>
              </a:rPr>
              <a:t>COL (Ret) Fredrick Brown</a:t>
            </a:r>
          </a:p>
          <a:p>
            <a:pPr algn="r" eaLnBrk="1" hangingPunct="1">
              <a:spcBef>
                <a:spcPct val="0"/>
              </a:spcBef>
              <a:buClrTx/>
              <a:buSzTx/>
              <a:buFontTx/>
              <a:buNone/>
            </a:pPr>
            <a:r>
              <a:rPr lang="en-US" altLang="en-US" sz="1600" dirty="0">
                <a:solidFill>
                  <a:srgbClr val="000000"/>
                </a:solidFill>
                <a:latin typeface="+mn-lt"/>
              </a:rPr>
              <a:t>Director, JPS JROTC</a:t>
            </a:r>
          </a:p>
          <a:p>
            <a:pPr eaLnBrk="1" hangingPunct="1">
              <a:spcBef>
                <a:spcPct val="0"/>
              </a:spcBef>
              <a:buClrTx/>
              <a:buSzTx/>
              <a:buFontTx/>
              <a:buNone/>
            </a:pPr>
            <a:endParaRPr lang="en-US" altLang="en-US" sz="1000" dirty="0">
              <a:solidFill>
                <a:srgbClr val="FFFFFF"/>
              </a:solidFill>
              <a:latin typeface="+mn-lt"/>
            </a:endParaRPr>
          </a:p>
        </p:txBody>
      </p:sp>
      <p:sp>
        <p:nvSpPr>
          <p:cNvPr id="65541" name="Rectangle 5"/>
          <p:cNvSpPr>
            <a:spLocks noChangeArrowheads="1"/>
          </p:cNvSpPr>
          <p:nvPr/>
        </p:nvSpPr>
        <p:spPr bwMode="auto">
          <a:xfrm>
            <a:off x="1866900" y="-4954"/>
            <a:ext cx="5562600" cy="1004580"/>
          </a:xfrm>
          <a:prstGeom prst="rect">
            <a:avLst/>
          </a:prstGeom>
          <a:noFill/>
          <a:ln w="12700">
            <a:noFill/>
            <a:miter lim="800000"/>
            <a:headEnd/>
            <a:tailEnd/>
          </a:ln>
          <a:effectLst/>
        </p:spPr>
        <p:txBody>
          <a:bodyPr lIns="90488" tIns="44450" rIns="90488" bIns="44450" anchor="ctr"/>
          <a:lstStyle/>
          <a:p>
            <a:pPr algn="ctr" fontAlgn="base">
              <a:spcBef>
                <a:spcPct val="0"/>
              </a:spcBef>
              <a:spcAft>
                <a:spcPct val="0"/>
              </a:spcAft>
              <a:defRPr/>
            </a:pPr>
            <a:r>
              <a:rPr lang="en-US" sz="3200" b="1" i="1" dirty="0">
                <a:solidFill>
                  <a:srgbClr val="000000"/>
                </a:solidFill>
                <a:effectLst>
                  <a:outerShdw blurRad="38100" dist="38100" dir="2700000" algn="tl">
                    <a:srgbClr val="C0C0C0"/>
                  </a:outerShdw>
                </a:effectLst>
              </a:rPr>
              <a:t>JACKSON PUBLIC SCHOOLS JROTC</a:t>
            </a:r>
          </a:p>
        </p:txBody>
      </p:sp>
      <p:sp>
        <p:nvSpPr>
          <p:cNvPr id="9220" name="Text Box 6"/>
          <p:cNvSpPr txBox="1">
            <a:spLocks noChangeArrowheads="1"/>
          </p:cNvSpPr>
          <p:nvPr/>
        </p:nvSpPr>
        <p:spPr bwMode="auto">
          <a:xfrm>
            <a:off x="-1" y="1447800"/>
            <a:ext cx="9119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rIns="0">
            <a:spAutoFit/>
          </a:bodyPr>
          <a:lstStyle>
            <a:lvl1pPr eaLnBrk="0" hangingPunct="0">
              <a:spcBef>
                <a:spcPct val="20000"/>
              </a:spcBef>
              <a:buClr>
                <a:srgbClr val="993300"/>
              </a:buClr>
              <a:buSzPct val="90000"/>
              <a:buFont typeface="Wingdings" pitchFamily="2" charset="2"/>
              <a:buChar char="Ø"/>
              <a:defRPr sz="2400" b="1">
                <a:solidFill>
                  <a:srgbClr val="003300"/>
                </a:solidFill>
                <a:latin typeface="Arial" pitchFamily="34" charset="0"/>
              </a:defRPr>
            </a:lvl1pPr>
            <a:lvl2pPr marL="742950" indent="-285750" eaLnBrk="0" hangingPunct="0">
              <a:spcBef>
                <a:spcPct val="20000"/>
              </a:spcBef>
              <a:buClr>
                <a:srgbClr val="993300"/>
              </a:buClr>
              <a:buSzPct val="90000"/>
              <a:buFont typeface="Wingdings" pitchFamily="2" charset="2"/>
              <a:buChar char="§"/>
              <a:defRPr sz="2400" b="1">
                <a:solidFill>
                  <a:srgbClr val="003300"/>
                </a:solidFill>
                <a:latin typeface="Arial" pitchFamily="34" charset="0"/>
              </a:defRPr>
            </a:lvl2pPr>
            <a:lvl3pPr marL="1143000" indent="-228600" eaLnBrk="0" hangingPunct="0">
              <a:spcBef>
                <a:spcPct val="20000"/>
              </a:spcBef>
              <a:buClr>
                <a:srgbClr val="993300"/>
              </a:buClr>
              <a:buSzPct val="90000"/>
              <a:buChar char="–"/>
              <a:defRPr sz="2400" b="1">
                <a:solidFill>
                  <a:srgbClr val="003300"/>
                </a:solidFill>
                <a:latin typeface="Arial" pitchFamily="34" charset="0"/>
              </a:defRPr>
            </a:lvl3pPr>
            <a:lvl4pPr marL="1600200" indent="-228600" eaLnBrk="0" hangingPunct="0">
              <a:spcBef>
                <a:spcPct val="20000"/>
              </a:spcBef>
              <a:buClr>
                <a:srgbClr val="993300"/>
              </a:buClr>
              <a:buSzPct val="90000"/>
              <a:buChar char="•"/>
              <a:defRPr sz="2400" b="1">
                <a:solidFill>
                  <a:srgbClr val="003300"/>
                </a:solidFill>
                <a:latin typeface="Arial" pitchFamily="34" charset="0"/>
              </a:defRPr>
            </a:lvl4pPr>
            <a:lvl5pPr marL="2057400" indent="-228600" eaLnBrk="0" hangingPunct="0">
              <a:spcBef>
                <a:spcPct val="20000"/>
              </a:spcBef>
              <a:buClr>
                <a:srgbClr val="993300"/>
              </a:buClr>
              <a:buSzPct val="90000"/>
              <a:buChar char="o"/>
              <a:defRPr sz="2400" b="1">
                <a:solidFill>
                  <a:srgbClr val="003300"/>
                </a:solidFill>
                <a:latin typeface="Arial" pitchFamily="34" charset="0"/>
              </a:defRPr>
            </a:lvl5pPr>
            <a:lvl6pPr marL="25146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6pPr>
            <a:lvl7pPr marL="29718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7pPr>
            <a:lvl8pPr marL="34290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8pPr>
            <a:lvl9pPr marL="38862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9pPr>
          </a:lstStyle>
          <a:p>
            <a:pPr algn="ctr" eaLnBrk="1" fontAlgn="base" hangingPunct="1">
              <a:lnSpc>
                <a:spcPct val="80000"/>
              </a:lnSpc>
              <a:spcBef>
                <a:spcPct val="50000"/>
              </a:spcBef>
              <a:spcAft>
                <a:spcPct val="0"/>
              </a:spcAft>
              <a:buClr>
                <a:srgbClr val="BE3F00"/>
              </a:buClr>
              <a:buSzTx/>
              <a:buNone/>
            </a:pPr>
            <a:r>
              <a:rPr lang="en-US" sz="2000" dirty="0"/>
              <a:t>BRIGADIER GENERAL AMANDA I. AZUBUIKE Deputy Commanding General U.S. Army Cadet Command Visit 6 DEC 23 JPS JROTC</a:t>
            </a:r>
            <a:endParaRPr lang="en-US" altLang="en-US" sz="2000" dirty="0">
              <a:solidFill>
                <a:schemeClr val="tx1"/>
              </a:solidFill>
              <a:cs typeface="Arial" panose="020B0604020202020204" pitchFamily="34" charset="0"/>
            </a:endParaRPr>
          </a:p>
        </p:txBody>
      </p:sp>
      <p:grpSp>
        <p:nvGrpSpPr>
          <p:cNvPr id="9221" name="Group 8"/>
          <p:cNvGrpSpPr>
            <a:grpSpLocks/>
          </p:cNvGrpSpPr>
          <p:nvPr/>
        </p:nvGrpSpPr>
        <p:grpSpPr bwMode="auto">
          <a:xfrm>
            <a:off x="990600" y="5257800"/>
            <a:ext cx="6781800" cy="742950"/>
            <a:chOff x="624" y="2819"/>
            <a:chExt cx="4272" cy="776"/>
          </a:xfrm>
        </p:grpSpPr>
        <p:pic>
          <p:nvPicPr>
            <p:cNvPr id="9224" name="Picture 4" descr="logo.jpg (4676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2819"/>
              <a:ext cx="1200"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7"/>
            <p:cNvSpPr txBox="1">
              <a:spLocks noChangeArrowheads="1"/>
            </p:cNvSpPr>
            <p:nvPr/>
          </p:nvSpPr>
          <p:spPr bwMode="auto">
            <a:xfrm>
              <a:off x="1056" y="3244"/>
              <a:ext cx="384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spcBef>
                  <a:spcPct val="20000"/>
                </a:spcBef>
                <a:buClr>
                  <a:srgbClr val="993300"/>
                </a:buClr>
                <a:buSzPct val="90000"/>
                <a:buFont typeface="Wingdings" pitchFamily="2" charset="2"/>
                <a:buChar char="Ø"/>
                <a:defRPr sz="2400" b="1">
                  <a:solidFill>
                    <a:srgbClr val="003300"/>
                  </a:solidFill>
                  <a:latin typeface="Arial" pitchFamily="34" charset="0"/>
                </a:defRPr>
              </a:lvl1pPr>
              <a:lvl2pPr marL="742950" indent="-285750" eaLnBrk="0" hangingPunct="0">
                <a:spcBef>
                  <a:spcPct val="20000"/>
                </a:spcBef>
                <a:buClr>
                  <a:srgbClr val="993300"/>
                </a:buClr>
                <a:buSzPct val="90000"/>
                <a:buFont typeface="Wingdings" pitchFamily="2" charset="2"/>
                <a:buChar char="§"/>
                <a:defRPr sz="2400" b="1">
                  <a:solidFill>
                    <a:srgbClr val="003300"/>
                  </a:solidFill>
                  <a:latin typeface="Arial" pitchFamily="34" charset="0"/>
                </a:defRPr>
              </a:lvl2pPr>
              <a:lvl3pPr marL="1143000" indent="-228600" eaLnBrk="0" hangingPunct="0">
                <a:spcBef>
                  <a:spcPct val="20000"/>
                </a:spcBef>
                <a:buClr>
                  <a:srgbClr val="993300"/>
                </a:buClr>
                <a:buSzPct val="90000"/>
                <a:buChar char="–"/>
                <a:defRPr sz="2400" b="1">
                  <a:solidFill>
                    <a:srgbClr val="003300"/>
                  </a:solidFill>
                  <a:latin typeface="Arial" pitchFamily="34" charset="0"/>
                </a:defRPr>
              </a:lvl3pPr>
              <a:lvl4pPr marL="1600200" indent="-228600" eaLnBrk="0" hangingPunct="0">
                <a:spcBef>
                  <a:spcPct val="20000"/>
                </a:spcBef>
                <a:buClr>
                  <a:srgbClr val="993300"/>
                </a:buClr>
                <a:buSzPct val="90000"/>
                <a:buChar char="•"/>
                <a:defRPr sz="2400" b="1">
                  <a:solidFill>
                    <a:srgbClr val="003300"/>
                  </a:solidFill>
                  <a:latin typeface="Arial" pitchFamily="34" charset="0"/>
                </a:defRPr>
              </a:lvl4pPr>
              <a:lvl5pPr marL="2057400" indent="-228600" eaLnBrk="0" hangingPunct="0">
                <a:spcBef>
                  <a:spcPct val="20000"/>
                </a:spcBef>
                <a:buClr>
                  <a:srgbClr val="993300"/>
                </a:buClr>
                <a:buSzPct val="90000"/>
                <a:buChar char="o"/>
                <a:defRPr sz="2400" b="1">
                  <a:solidFill>
                    <a:srgbClr val="003300"/>
                  </a:solidFill>
                  <a:latin typeface="Arial" pitchFamily="34" charset="0"/>
                </a:defRPr>
              </a:lvl5pPr>
              <a:lvl6pPr marL="25146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6pPr>
              <a:lvl7pPr marL="29718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7pPr>
              <a:lvl8pPr marL="34290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8pPr>
              <a:lvl9pPr marL="38862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9pPr>
            </a:lstStyle>
            <a:p>
              <a:pPr algn="ctr" fontAlgn="base">
                <a:lnSpc>
                  <a:spcPct val="80000"/>
                </a:lnSpc>
                <a:spcBef>
                  <a:spcPct val="50000"/>
                </a:spcBef>
                <a:spcAft>
                  <a:spcPct val="0"/>
                </a:spcAft>
                <a:buClr>
                  <a:srgbClr val="BE3F00"/>
                </a:buClr>
                <a:buSzTx/>
                <a:buFontTx/>
                <a:buNone/>
              </a:pPr>
              <a:r>
                <a:rPr lang="en-US" altLang="en-US" sz="2000" dirty="0">
                  <a:solidFill>
                    <a:srgbClr val="000000"/>
                  </a:solidFill>
                </a:rPr>
                <a:t>“Motivating young people to be better citizens”</a:t>
              </a:r>
            </a:p>
          </p:txBody>
        </p:sp>
      </p:grpSp>
      <p:pic>
        <p:nvPicPr>
          <p:cNvPr id="9222" name="Picture 10" descr="D:\2006-04-04-1241-34\IMG_6486.JPG"/>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1752600" y="2286000"/>
            <a:ext cx="5867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 descr="D:\2017 JROTC Pass and Review\IMG_49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7513" y="2268538"/>
            <a:ext cx="6084887"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JPS Introduces New Logo, Refreshes Bra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11300" y="5085788"/>
            <a:ext cx="808100" cy="808091"/>
          </a:xfrm>
          <a:prstGeom prst="rect">
            <a:avLst/>
          </a:prstGeom>
        </p:spPr>
      </p:pic>
      <p:sp>
        <p:nvSpPr>
          <p:cNvPr id="3" name="object 3"/>
          <p:cNvSpPr txBox="1">
            <a:spLocks noGrp="1"/>
          </p:cNvSpPr>
          <p:nvPr>
            <p:ph type="title"/>
          </p:nvPr>
        </p:nvSpPr>
        <p:spPr>
          <a:xfrm>
            <a:off x="960411" y="154276"/>
            <a:ext cx="7574280" cy="649697"/>
          </a:xfrm>
          <a:prstGeom prst="rect">
            <a:avLst/>
          </a:prstGeom>
          <a:noFill/>
        </p:spPr>
        <p:txBody>
          <a:bodyPr vert="horz" wrap="square" lIns="0" tIns="140494" rIns="0" bIns="0" numCol="1" rtlCol="0" anchor="ctr" anchorCtr="0" compatLnSpc="1">
            <a:prstTxWarp prst="textNoShape">
              <a:avLst/>
            </a:prstTxWarp>
            <a:spAutoFit/>
          </a:bodyPr>
          <a:lstStyle/>
          <a:p>
            <a:pPr marL="30480">
              <a:spcBef>
                <a:spcPts val="1106"/>
              </a:spcBef>
            </a:pPr>
            <a:r>
              <a:rPr sz="3300" i="1" dirty="0">
                <a:solidFill>
                  <a:schemeClr val="tx1"/>
                </a:solidFill>
              </a:rPr>
              <a:t>JPS</a:t>
            </a:r>
            <a:r>
              <a:rPr sz="3300" i="1" spc="-75" dirty="0">
                <a:solidFill>
                  <a:schemeClr val="tx1"/>
                </a:solidFill>
              </a:rPr>
              <a:t> </a:t>
            </a:r>
            <a:r>
              <a:rPr sz="3300" i="1" dirty="0">
                <a:solidFill>
                  <a:schemeClr val="tx1"/>
                </a:solidFill>
              </a:rPr>
              <a:t>Enrollment</a:t>
            </a:r>
            <a:r>
              <a:rPr sz="3300" i="1" spc="-71" dirty="0">
                <a:solidFill>
                  <a:schemeClr val="tx1"/>
                </a:solidFill>
              </a:rPr>
              <a:t> </a:t>
            </a:r>
            <a:r>
              <a:rPr sz="3300" i="1" dirty="0">
                <a:solidFill>
                  <a:schemeClr val="tx1"/>
                </a:solidFill>
              </a:rPr>
              <a:t>2014</a:t>
            </a:r>
            <a:r>
              <a:rPr sz="3300" i="1" spc="-68" dirty="0">
                <a:solidFill>
                  <a:schemeClr val="tx1"/>
                </a:solidFill>
              </a:rPr>
              <a:t> </a:t>
            </a:r>
            <a:r>
              <a:rPr sz="3300" i="1" dirty="0">
                <a:solidFill>
                  <a:schemeClr val="tx1"/>
                </a:solidFill>
              </a:rPr>
              <a:t>-</a:t>
            </a:r>
            <a:r>
              <a:rPr sz="3300" i="1" spc="-83" dirty="0">
                <a:solidFill>
                  <a:schemeClr val="tx1"/>
                </a:solidFill>
              </a:rPr>
              <a:t> </a:t>
            </a:r>
            <a:r>
              <a:rPr sz="3300" i="1" spc="-15" dirty="0">
                <a:solidFill>
                  <a:schemeClr val="tx1"/>
                </a:solidFill>
              </a:rPr>
              <a:t>2023</a:t>
            </a:r>
            <a:endParaRPr sz="3300" i="1" dirty="0">
              <a:solidFill>
                <a:schemeClr val="tx1"/>
              </a:solidFill>
            </a:endParaRPr>
          </a:p>
        </p:txBody>
      </p:sp>
      <p:grpSp>
        <p:nvGrpSpPr>
          <p:cNvPr id="4" name="object 4"/>
          <p:cNvGrpSpPr/>
          <p:nvPr/>
        </p:nvGrpSpPr>
        <p:grpSpPr>
          <a:xfrm>
            <a:off x="1004983" y="3015805"/>
            <a:ext cx="7066121" cy="2517458"/>
            <a:chOff x="1339977" y="2878073"/>
            <a:chExt cx="9421495" cy="3356610"/>
          </a:xfrm>
        </p:grpSpPr>
        <p:sp>
          <p:nvSpPr>
            <p:cNvPr id="5" name="object 5"/>
            <p:cNvSpPr/>
            <p:nvPr/>
          </p:nvSpPr>
          <p:spPr>
            <a:xfrm>
              <a:off x="1339977" y="5647563"/>
              <a:ext cx="1406525" cy="0"/>
            </a:xfrm>
            <a:custGeom>
              <a:avLst/>
              <a:gdLst/>
              <a:ahLst/>
              <a:cxnLst/>
              <a:rect l="l" t="t" r="r" b="b"/>
              <a:pathLst>
                <a:path w="1406525">
                  <a:moveTo>
                    <a:pt x="0" y="0"/>
                  </a:moveTo>
                  <a:lnTo>
                    <a:pt x="359283" y="0"/>
                  </a:lnTo>
                </a:path>
                <a:path w="1406525">
                  <a:moveTo>
                    <a:pt x="687705" y="0"/>
                  </a:moveTo>
                  <a:lnTo>
                    <a:pt x="1406271" y="0"/>
                  </a:lnTo>
                </a:path>
              </a:pathLst>
            </a:custGeom>
            <a:ln w="9906">
              <a:solidFill>
                <a:srgbClr val="D7DDF3"/>
              </a:solidFill>
            </a:ln>
          </p:spPr>
          <p:txBody>
            <a:bodyPr wrap="square" lIns="0" tIns="0" rIns="0" bIns="0" rtlCol="0"/>
            <a:lstStyle/>
            <a:p>
              <a:endParaRPr sz="1600"/>
            </a:p>
          </p:txBody>
        </p:sp>
        <p:sp>
          <p:nvSpPr>
            <p:cNvPr id="6" name="object 6"/>
            <p:cNvSpPr/>
            <p:nvPr/>
          </p:nvSpPr>
          <p:spPr>
            <a:xfrm>
              <a:off x="1339977" y="3318128"/>
              <a:ext cx="1406525" cy="1746885"/>
            </a:xfrm>
            <a:custGeom>
              <a:avLst/>
              <a:gdLst/>
              <a:ahLst/>
              <a:cxnLst/>
              <a:rect l="l" t="t" r="r" b="b"/>
              <a:pathLst>
                <a:path w="1406525" h="1746885">
                  <a:moveTo>
                    <a:pt x="0" y="1746504"/>
                  </a:moveTo>
                  <a:lnTo>
                    <a:pt x="359283" y="1746504"/>
                  </a:lnTo>
                </a:path>
                <a:path w="1406525" h="1746885">
                  <a:moveTo>
                    <a:pt x="687705" y="1746504"/>
                  </a:moveTo>
                  <a:lnTo>
                    <a:pt x="1406271" y="1746504"/>
                  </a:lnTo>
                </a:path>
                <a:path w="1406525" h="1746885">
                  <a:moveTo>
                    <a:pt x="0" y="1164336"/>
                  </a:moveTo>
                  <a:lnTo>
                    <a:pt x="359283" y="1164336"/>
                  </a:lnTo>
                </a:path>
                <a:path w="1406525" h="1746885">
                  <a:moveTo>
                    <a:pt x="687705" y="1164336"/>
                  </a:moveTo>
                  <a:lnTo>
                    <a:pt x="1406271" y="1164336"/>
                  </a:lnTo>
                </a:path>
                <a:path w="1406525" h="1746885">
                  <a:moveTo>
                    <a:pt x="0" y="582168"/>
                  </a:moveTo>
                  <a:lnTo>
                    <a:pt x="359283" y="582168"/>
                  </a:lnTo>
                </a:path>
                <a:path w="1406525" h="1746885">
                  <a:moveTo>
                    <a:pt x="687705" y="582168"/>
                  </a:moveTo>
                  <a:lnTo>
                    <a:pt x="1406271" y="582168"/>
                  </a:lnTo>
                </a:path>
                <a:path w="1406525" h="1746885">
                  <a:moveTo>
                    <a:pt x="0" y="0"/>
                  </a:moveTo>
                  <a:lnTo>
                    <a:pt x="359283" y="0"/>
                  </a:lnTo>
                </a:path>
                <a:path w="1406525" h="1746885">
                  <a:moveTo>
                    <a:pt x="687705" y="0"/>
                  </a:moveTo>
                  <a:lnTo>
                    <a:pt x="1406271" y="0"/>
                  </a:lnTo>
                </a:path>
              </a:pathLst>
            </a:custGeom>
            <a:ln w="9905">
              <a:solidFill>
                <a:srgbClr val="D7DDF3"/>
              </a:solidFill>
            </a:ln>
          </p:spPr>
          <p:txBody>
            <a:bodyPr wrap="square" lIns="0" tIns="0" rIns="0" bIns="0" rtlCol="0"/>
            <a:lstStyle/>
            <a:p>
              <a:endParaRPr sz="1600"/>
            </a:p>
          </p:txBody>
        </p:sp>
        <p:sp>
          <p:nvSpPr>
            <p:cNvPr id="7" name="object 7"/>
            <p:cNvSpPr/>
            <p:nvPr/>
          </p:nvSpPr>
          <p:spPr>
            <a:xfrm>
              <a:off x="1699260" y="2878073"/>
              <a:ext cx="328930" cy="3351529"/>
            </a:xfrm>
            <a:custGeom>
              <a:avLst/>
              <a:gdLst/>
              <a:ahLst/>
              <a:cxnLst/>
              <a:rect l="l" t="t" r="r" b="b"/>
              <a:pathLst>
                <a:path w="328930" h="3351529">
                  <a:moveTo>
                    <a:pt x="328422" y="0"/>
                  </a:moveTo>
                  <a:lnTo>
                    <a:pt x="0" y="0"/>
                  </a:lnTo>
                  <a:lnTo>
                    <a:pt x="0" y="3351276"/>
                  </a:lnTo>
                  <a:lnTo>
                    <a:pt x="328422" y="3351276"/>
                  </a:lnTo>
                  <a:lnTo>
                    <a:pt x="328422" y="0"/>
                  </a:lnTo>
                  <a:close/>
                </a:path>
              </a:pathLst>
            </a:custGeom>
            <a:solidFill>
              <a:srgbClr val="FFD01B"/>
            </a:solidFill>
          </p:spPr>
          <p:txBody>
            <a:bodyPr wrap="square" lIns="0" tIns="0" rIns="0" bIns="0" rtlCol="0"/>
            <a:lstStyle/>
            <a:p>
              <a:endParaRPr sz="1600"/>
            </a:p>
          </p:txBody>
        </p:sp>
        <p:sp>
          <p:nvSpPr>
            <p:cNvPr id="8" name="object 8"/>
            <p:cNvSpPr/>
            <p:nvPr/>
          </p:nvSpPr>
          <p:spPr>
            <a:xfrm>
              <a:off x="3074669" y="5647563"/>
              <a:ext cx="718820" cy="0"/>
            </a:xfrm>
            <a:custGeom>
              <a:avLst/>
              <a:gdLst/>
              <a:ahLst/>
              <a:cxnLst/>
              <a:rect l="l" t="t" r="r" b="b"/>
              <a:pathLst>
                <a:path w="718820">
                  <a:moveTo>
                    <a:pt x="0" y="0"/>
                  </a:moveTo>
                  <a:lnTo>
                    <a:pt x="718565" y="0"/>
                  </a:lnTo>
                </a:path>
              </a:pathLst>
            </a:custGeom>
            <a:ln w="9906">
              <a:solidFill>
                <a:srgbClr val="D7DDF3"/>
              </a:solidFill>
            </a:ln>
          </p:spPr>
          <p:txBody>
            <a:bodyPr wrap="square" lIns="0" tIns="0" rIns="0" bIns="0" rtlCol="0"/>
            <a:lstStyle/>
            <a:p>
              <a:endParaRPr sz="1600"/>
            </a:p>
          </p:txBody>
        </p:sp>
        <p:sp>
          <p:nvSpPr>
            <p:cNvPr id="9" name="object 9"/>
            <p:cNvSpPr/>
            <p:nvPr/>
          </p:nvSpPr>
          <p:spPr>
            <a:xfrm>
              <a:off x="3074669" y="3318128"/>
              <a:ext cx="718820" cy="1746885"/>
            </a:xfrm>
            <a:custGeom>
              <a:avLst/>
              <a:gdLst/>
              <a:ahLst/>
              <a:cxnLst/>
              <a:rect l="l" t="t" r="r" b="b"/>
              <a:pathLst>
                <a:path w="718820" h="1746885">
                  <a:moveTo>
                    <a:pt x="0" y="1746504"/>
                  </a:moveTo>
                  <a:lnTo>
                    <a:pt x="718565" y="1746504"/>
                  </a:lnTo>
                </a:path>
                <a:path w="718820" h="1746885">
                  <a:moveTo>
                    <a:pt x="0" y="1164336"/>
                  </a:moveTo>
                  <a:lnTo>
                    <a:pt x="718565" y="1164336"/>
                  </a:lnTo>
                </a:path>
                <a:path w="718820" h="1746885">
                  <a:moveTo>
                    <a:pt x="0" y="582168"/>
                  </a:moveTo>
                  <a:lnTo>
                    <a:pt x="718565" y="582168"/>
                  </a:lnTo>
                </a:path>
                <a:path w="718820" h="1746885">
                  <a:moveTo>
                    <a:pt x="0" y="0"/>
                  </a:moveTo>
                  <a:lnTo>
                    <a:pt x="718565" y="0"/>
                  </a:lnTo>
                </a:path>
              </a:pathLst>
            </a:custGeom>
            <a:ln w="9905">
              <a:solidFill>
                <a:srgbClr val="D7DDF3"/>
              </a:solidFill>
            </a:ln>
          </p:spPr>
          <p:txBody>
            <a:bodyPr wrap="square" lIns="0" tIns="0" rIns="0" bIns="0" rtlCol="0"/>
            <a:lstStyle/>
            <a:p>
              <a:endParaRPr sz="1600"/>
            </a:p>
          </p:txBody>
        </p:sp>
        <p:sp>
          <p:nvSpPr>
            <p:cNvPr id="10" name="object 10"/>
            <p:cNvSpPr/>
            <p:nvPr/>
          </p:nvSpPr>
          <p:spPr>
            <a:xfrm>
              <a:off x="2746248" y="2992373"/>
              <a:ext cx="328930" cy="3237230"/>
            </a:xfrm>
            <a:custGeom>
              <a:avLst/>
              <a:gdLst/>
              <a:ahLst/>
              <a:cxnLst/>
              <a:rect l="l" t="t" r="r" b="b"/>
              <a:pathLst>
                <a:path w="328930" h="3237229">
                  <a:moveTo>
                    <a:pt x="328422" y="0"/>
                  </a:moveTo>
                  <a:lnTo>
                    <a:pt x="0" y="0"/>
                  </a:lnTo>
                  <a:lnTo>
                    <a:pt x="0" y="3236976"/>
                  </a:lnTo>
                  <a:lnTo>
                    <a:pt x="328422" y="3236976"/>
                  </a:lnTo>
                  <a:lnTo>
                    <a:pt x="328422" y="0"/>
                  </a:lnTo>
                  <a:close/>
                </a:path>
              </a:pathLst>
            </a:custGeom>
            <a:solidFill>
              <a:srgbClr val="FFD01B"/>
            </a:solidFill>
          </p:spPr>
          <p:txBody>
            <a:bodyPr wrap="square" lIns="0" tIns="0" rIns="0" bIns="0" rtlCol="0"/>
            <a:lstStyle/>
            <a:p>
              <a:endParaRPr sz="1600"/>
            </a:p>
          </p:txBody>
        </p:sp>
        <p:sp>
          <p:nvSpPr>
            <p:cNvPr id="11" name="object 11"/>
            <p:cNvSpPr/>
            <p:nvPr/>
          </p:nvSpPr>
          <p:spPr>
            <a:xfrm>
              <a:off x="4120896" y="5647563"/>
              <a:ext cx="719455" cy="0"/>
            </a:xfrm>
            <a:custGeom>
              <a:avLst/>
              <a:gdLst/>
              <a:ahLst/>
              <a:cxnLst/>
              <a:rect l="l" t="t" r="r" b="b"/>
              <a:pathLst>
                <a:path w="719454">
                  <a:moveTo>
                    <a:pt x="0" y="0"/>
                  </a:moveTo>
                  <a:lnTo>
                    <a:pt x="719327" y="0"/>
                  </a:lnTo>
                </a:path>
              </a:pathLst>
            </a:custGeom>
            <a:ln w="9906">
              <a:solidFill>
                <a:srgbClr val="D7DDF3"/>
              </a:solidFill>
            </a:ln>
          </p:spPr>
          <p:txBody>
            <a:bodyPr wrap="square" lIns="0" tIns="0" rIns="0" bIns="0" rtlCol="0"/>
            <a:lstStyle/>
            <a:p>
              <a:endParaRPr sz="1600"/>
            </a:p>
          </p:txBody>
        </p:sp>
        <p:sp>
          <p:nvSpPr>
            <p:cNvPr id="12" name="object 12"/>
            <p:cNvSpPr/>
            <p:nvPr/>
          </p:nvSpPr>
          <p:spPr>
            <a:xfrm>
              <a:off x="4120896" y="3318128"/>
              <a:ext cx="719455" cy="1746885"/>
            </a:xfrm>
            <a:custGeom>
              <a:avLst/>
              <a:gdLst/>
              <a:ahLst/>
              <a:cxnLst/>
              <a:rect l="l" t="t" r="r" b="b"/>
              <a:pathLst>
                <a:path w="719454" h="1746885">
                  <a:moveTo>
                    <a:pt x="0" y="1746504"/>
                  </a:moveTo>
                  <a:lnTo>
                    <a:pt x="719327" y="1746504"/>
                  </a:lnTo>
                </a:path>
                <a:path w="719454" h="1746885">
                  <a:moveTo>
                    <a:pt x="0" y="1164336"/>
                  </a:moveTo>
                  <a:lnTo>
                    <a:pt x="719327" y="1164336"/>
                  </a:lnTo>
                </a:path>
                <a:path w="719454" h="1746885">
                  <a:moveTo>
                    <a:pt x="0" y="582168"/>
                  </a:moveTo>
                  <a:lnTo>
                    <a:pt x="719327" y="582168"/>
                  </a:lnTo>
                </a:path>
                <a:path w="719454" h="1746885">
                  <a:moveTo>
                    <a:pt x="0" y="0"/>
                  </a:moveTo>
                  <a:lnTo>
                    <a:pt x="719327" y="0"/>
                  </a:lnTo>
                </a:path>
              </a:pathLst>
            </a:custGeom>
            <a:ln w="9905">
              <a:solidFill>
                <a:srgbClr val="D7DDF3"/>
              </a:solidFill>
            </a:ln>
          </p:spPr>
          <p:txBody>
            <a:bodyPr wrap="square" lIns="0" tIns="0" rIns="0" bIns="0" rtlCol="0"/>
            <a:lstStyle/>
            <a:p>
              <a:endParaRPr sz="1600"/>
            </a:p>
          </p:txBody>
        </p:sp>
        <p:sp>
          <p:nvSpPr>
            <p:cNvPr id="13" name="object 13"/>
            <p:cNvSpPr/>
            <p:nvPr/>
          </p:nvSpPr>
          <p:spPr>
            <a:xfrm>
              <a:off x="3793236" y="3102863"/>
              <a:ext cx="327660" cy="3126740"/>
            </a:xfrm>
            <a:custGeom>
              <a:avLst/>
              <a:gdLst/>
              <a:ahLst/>
              <a:cxnLst/>
              <a:rect l="l" t="t" r="r" b="b"/>
              <a:pathLst>
                <a:path w="327660" h="3126740">
                  <a:moveTo>
                    <a:pt x="327660" y="0"/>
                  </a:moveTo>
                  <a:lnTo>
                    <a:pt x="0" y="0"/>
                  </a:lnTo>
                  <a:lnTo>
                    <a:pt x="0" y="3126486"/>
                  </a:lnTo>
                  <a:lnTo>
                    <a:pt x="327660" y="3126486"/>
                  </a:lnTo>
                  <a:lnTo>
                    <a:pt x="327660" y="0"/>
                  </a:lnTo>
                  <a:close/>
                </a:path>
              </a:pathLst>
            </a:custGeom>
            <a:solidFill>
              <a:srgbClr val="FFD01B"/>
            </a:solidFill>
          </p:spPr>
          <p:txBody>
            <a:bodyPr wrap="square" lIns="0" tIns="0" rIns="0" bIns="0" rtlCol="0"/>
            <a:lstStyle/>
            <a:p>
              <a:endParaRPr sz="1600"/>
            </a:p>
          </p:txBody>
        </p:sp>
        <p:sp>
          <p:nvSpPr>
            <p:cNvPr id="14" name="object 14"/>
            <p:cNvSpPr/>
            <p:nvPr/>
          </p:nvSpPr>
          <p:spPr>
            <a:xfrm>
              <a:off x="5167884" y="5647563"/>
              <a:ext cx="718820" cy="0"/>
            </a:xfrm>
            <a:custGeom>
              <a:avLst/>
              <a:gdLst/>
              <a:ahLst/>
              <a:cxnLst/>
              <a:rect l="l" t="t" r="r" b="b"/>
              <a:pathLst>
                <a:path w="718820">
                  <a:moveTo>
                    <a:pt x="0" y="0"/>
                  </a:moveTo>
                  <a:lnTo>
                    <a:pt x="718565" y="0"/>
                  </a:lnTo>
                </a:path>
              </a:pathLst>
            </a:custGeom>
            <a:ln w="9906">
              <a:solidFill>
                <a:srgbClr val="D7DDF3"/>
              </a:solidFill>
            </a:ln>
          </p:spPr>
          <p:txBody>
            <a:bodyPr wrap="square" lIns="0" tIns="0" rIns="0" bIns="0" rtlCol="0"/>
            <a:lstStyle/>
            <a:p>
              <a:endParaRPr sz="1600"/>
            </a:p>
          </p:txBody>
        </p:sp>
        <p:sp>
          <p:nvSpPr>
            <p:cNvPr id="15" name="object 15"/>
            <p:cNvSpPr/>
            <p:nvPr/>
          </p:nvSpPr>
          <p:spPr>
            <a:xfrm>
              <a:off x="5167884" y="3318128"/>
              <a:ext cx="5593715" cy="1746885"/>
            </a:xfrm>
            <a:custGeom>
              <a:avLst/>
              <a:gdLst/>
              <a:ahLst/>
              <a:cxnLst/>
              <a:rect l="l" t="t" r="r" b="b"/>
              <a:pathLst>
                <a:path w="5593715" h="1746885">
                  <a:moveTo>
                    <a:pt x="0" y="1746504"/>
                  </a:moveTo>
                  <a:lnTo>
                    <a:pt x="718565" y="1746504"/>
                  </a:lnTo>
                </a:path>
                <a:path w="5593715" h="1746885">
                  <a:moveTo>
                    <a:pt x="0" y="1164336"/>
                  </a:moveTo>
                  <a:lnTo>
                    <a:pt x="718565" y="1164336"/>
                  </a:lnTo>
                </a:path>
                <a:path w="5593715" h="1746885">
                  <a:moveTo>
                    <a:pt x="0" y="582168"/>
                  </a:moveTo>
                  <a:lnTo>
                    <a:pt x="718565" y="582168"/>
                  </a:lnTo>
                </a:path>
                <a:path w="5593715" h="1746885">
                  <a:moveTo>
                    <a:pt x="0" y="0"/>
                  </a:moveTo>
                  <a:lnTo>
                    <a:pt x="5593461" y="0"/>
                  </a:lnTo>
                </a:path>
              </a:pathLst>
            </a:custGeom>
            <a:ln w="9905">
              <a:solidFill>
                <a:srgbClr val="D7DDF3"/>
              </a:solidFill>
            </a:ln>
          </p:spPr>
          <p:txBody>
            <a:bodyPr wrap="square" lIns="0" tIns="0" rIns="0" bIns="0" rtlCol="0"/>
            <a:lstStyle/>
            <a:p>
              <a:endParaRPr sz="1600"/>
            </a:p>
          </p:txBody>
        </p:sp>
        <p:sp>
          <p:nvSpPr>
            <p:cNvPr id="16" name="object 16"/>
            <p:cNvSpPr/>
            <p:nvPr/>
          </p:nvSpPr>
          <p:spPr>
            <a:xfrm>
              <a:off x="4840223" y="3268979"/>
              <a:ext cx="327660" cy="2960370"/>
            </a:xfrm>
            <a:custGeom>
              <a:avLst/>
              <a:gdLst/>
              <a:ahLst/>
              <a:cxnLst/>
              <a:rect l="l" t="t" r="r" b="b"/>
              <a:pathLst>
                <a:path w="327660" h="2960370">
                  <a:moveTo>
                    <a:pt x="327660" y="0"/>
                  </a:moveTo>
                  <a:lnTo>
                    <a:pt x="0" y="0"/>
                  </a:lnTo>
                  <a:lnTo>
                    <a:pt x="0" y="2960370"/>
                  </a:lnTo>
                  <a:lnTo>
                    <a:pt x="327660" y="2960370"/>
                  </a:lnTo>
                  <a:lnTo>
                    <a:pt x="327660" y="0"/>
                  </a:lnTo>
                  <a:close/>
                </a:path>
              </a:pathLst>
            </a:custGeom>
            <a:solidFill>
              <a:srgbClr val="FFD01B"/>
            </a:solidFill>
          </p:spPr>
          <p:txBody>
            <a:bodyPr wrap="square" lIns="0" tIns="0" rIns="0" bIns="0" rtlCol="0"/>
            <a:lstStyle/>
            <a:p>
              <a:endParaRPr sz="1600"/>
            </a:p>
          </p:txBody>
        </p:sp>
        <p:sp>
          <p:nvSpPr>
            <p:cNvPr id="17" name="object 17"/>
            <p:cNvSpPr/>
            <p:nvPr/>
          </p:nvSpPr>
          <p:spPr>
            <a:xfrm>
              <a:off x="6214872" y="5647563"/>
              <a:ext cx="718820" cy="0"/>
            </a:xfrm>
            <a:custGeom>
              <a:avLst/>
              <a:gdLst/>
              <a:ahLst/>
              <a:cxnLst/>
              <a:rect l="l" t="t" r="r" b="b"/>
              <a:pathLst>
                <a:path w="718820">
                  <a:moveTo>
                    <a:pt x="0" y="0"/>
                  </a:moveTo>
                  <a:lnTo>
                    <a:pt x="718566" y="0"/>
                  </a:lnTo>
                </a:path>
              </a:pathLst>
            </a:custGeom>
            <a:ln w="9906">
              <a:solidFill>
                <a:srgbClr val="D7DDF3"/>
              </a:solidFill>
            </a:ln>
          </p:spPr>
          <p:txBody>
            <a:bodyPr wrap="square" lIns="0" tIns="0" rIns="0" bIns="0" rtlCol="0"/>
            <a:lstStyle/>
            <a:p>
              <a:endParaRPr sz="1600"/>
            </a:p>
          </p:txBody>
        </p:sp>
        <p:sp>
          <p:nvSpPr>
            <p:cNvPr id="18" name="object 18"/>
            <p:cNvSpPr/>
            <p:nvPr/>
          </p:nvSpPr>
          <p:spPr>
            <a:xfrm>
              <a:off x="6214872" y="3900296"/>
              <a:ext cx="718820" cy="1164590"/>
            </a:xfrm>
            <a:custGeom>
              <a:avLst/>
              <a:gdLst/>
              <a:ahLst/>
              <a:cxnLst/>
              <a:rect l="l" t="t" r="r" b="b"/>
              <a:pathLst>
                <a:path w="718820" h="1164589">
                  <a:moveTo>
                    <a:pt x="0" y="1164335"/>
                  </a:moveTo>
                  <a:lnTo>
                    <a:pt x="718566" y="1164335"/>
                  </a:lnTo>
                </a:path>
                <a:path w="718820" h="1164589">
                  <a:moveTo>
                    <a:pt x="0" y="582167"/>
                  </a:moveTo>
                  <a:lnTo>
                    <a:pt x="718566" y="582167"/>
                  </a:lnTo>
                </a:path>
                <a:path w="718820" h="1164589">
                  <a:moveTo>
                    <a:pt x="0" y="0"/>
                  </a:moveTo>
                  <a:lnTo>
                    <a:pt x="718566" y="0"/>
                  </a:lnTo>
                </a:path>
              </a:pathLst>
            </a:custGeom>
            <a:ln w="9905">
              <a:solidFill>
                <a:srgbClr val="D7DDF3"/>
              </a:solidFill>
            </a:ln>
          </p:spPr>
          <p:txBody>
            <a:bodyPr wrap="square" lIns="0" tIns="0" rIns="0" bIns="0" rtlCol="0"/>
            <a:lstStyle/>
            <a:p>
              <a:endParaRPr sz="1600"/>
            </a:p>
          </p:txBody>
        </p:sp>
        <p:sp>
          <p:nvSpPr>
            <p:cNvPr id="19" name="object 19"/>
            <p:cNvSpPr/>
            <p:nvPr/>
          </p:nvSpPr>
          <p:spPr>
            <a:xfrm>
              <a:off x="5886449" y="3460241"/>
              <a:ext cx="328930" cy="2769235"/>
            </a:xfrm>
            <a:custGeom>
              <a:avLst/>
              <a:gdLst/>
              <a:ahLst/>
              <a:cxnLst/>
              <a:rect l="l" t="t" r="r" b="b"/>
              <a:pathLst>
                <a:path w="328929" h="2769235">
                  <a:moveTo>
                    <a:pt x="328422" y="0"/>
                  </a:moveTo>
                  <a:lnTo>
                    <a:pt x="0" y="0"/>
                  </a:lnTo>
                  <a:lnTo>
                    <a:pt x="0" y="2769108"/>
                  </a:lnTo>
                  <a:lnTo>
                    <a:pt x="328422" y="2769108"/>
                  </a:lnTo>
                  <a:lnTo>
                    <a:pt x="328422" y="0"/>
                  </a:lnTo>
                  <a:close/>
                </a:path>
              </a:pathLst>
            </a:custGeom>
            <a:solidFill>
              <a:srgbClr val="FFD01B"/>
            </a:solidFill>
          </p:spPr>
          <p:txBody>
            <a:bodyPr wrap="square" lIns="0" tIns="0" rIns="0" bIns="0" rtlCol="0"/>
            <a:lstStyle/>
            <a:p>
              <a:endParaRPr sz="1600"/>
            </a:p>
          </p:txBody>
        </p:sp>
        <p:sp>
          <p:nvSpPr>
            <p:cNvPr id="20" name="object 20"/>
            <p:cNvSpPr/>
            <p:nvPr/>
          </p:nvSpPr>
          <p:spPr>
            <a:xfrm>
              <a:off x="7261860" y="5647563"/>
              <a:ext cx="718820" cy="0"/>
            </a:xfrm>
            <a:custGeom>
              <a:avLst/>
              <a:gdLst/>
              <a:ahLst/>
              <a:cxnLst/>
              <a:rect l="l" t="t" r="r" b="b"/>
              <a:pathLst>
                <a:path w="718820">
                  <a:moveTo>
                    <a:pt x="0" y="0"/>
                  </a:moveTo>
                  <a:lnTo>
                    <a:pt x="718565" y="0"/>
                  </a:lnTo>
                </a:path>
              </a:pathLst>
            </a:custGeom>
            <a:ln w="9906">
              <a:solidFill>
                <a:srgbClr val="D7DDF3"/>
              </a:solidFill>
            </a:ln>
          </p:spPr>
          <p:txBody>
            <a:bodyPr wrap="square" lIns="0" tIns="0" rIns="0" bIns="0" rtlCol="0"/>
            <a:lstStyle/>
            <a:p>
              <a:endParaRPr sz="1600"/>
            </a:p>
          </p:txBody>
        </p:sp>
        <p:sp>
          <p:nvSpPr>
            <p:cNvPr id="21" name="object 21"/>
            <p:cNvSpPr/>
            <p:nvPr/>
          </p:nvSpPr>
          <p:spPr>
            <a:xfrm>
              <a:off x="7261860" y="3900296"/>
              <a:ext cx="718820" cy="1164590"/>
            </a:xfrm>
            <a:custGeom>
              <a:avLst/>
              <a:gdLst/>
              <a:ahLst/>
              <a:cxnLst/>
              <a:rect l="l" t="t" r="r" b="b"/>
              <a:pathLst>
                <a:path w="718820" h="1164589">
                  <a:moveTo>
                    <a:pt x="0" y="1164335"/>
                  </a:moveTo>
                  <a:lnTo>
                    <a:pt x="718565" y="1164335"/>
                  </a:lnTo>
                </a:path>
                <a:path w="718820" h="1164589">
                  <a:moveTo>
                    <a:pt x="0" y="582167"/>
                  </a:moveTo>
                  <a:lnTo>
                    <a:pt x="718565" y="582167"/>
                  </a:lnTo>
                </a:path>
                <a:path w="718820" h="1164589">
                  <a:moveTo>
                    <a:pt x="0" y="0"/>
                  </a:moveTo>
                  <a:lnTo>
                    <a:pt x="718565" y="0"/>
                  </a:lnTo>
                </a:path>
              </a:pathLst>
            </a:custGeom>
            <a:ln w="9905">
              <a:solidFill>
                <a:srgbClr val="D7DDF3"/>
              </a:solidFill>
            </a:ln>
          </p:spPr>
          <p:txBody>
            <a:bodyPr wrap="square" lIns="0" tIns="0" rIns="0" bIns="0" rtlCol="0"/>
            <a:lstStyle/>
            <a:p>
              <a:endParaRPr sz="1600"/>
            </a:p>
          </p:txBody>
        </p:sp>
        <p:sp>
          <p:nvSpPr>
            <p:cNvPr id="22" name="object 22"/>
            <p:cNvSpPr/>
            <p:nvPr/>
          </p:nvSpPr>
          <p:spPr>
            <a:xfrm>
              <a:off x="6933437" y="3621023"/>
              <a:ext cx="328930" cy="2608580"/>
            </a:xfrm>
            <a:custGeom>
              <a:avLst/>
              <a:gdLst/>
              <a:ahLst/>
              <a:cxnLst/>
              <a:rect l="l" t="t" r="r" b="b"/>
              <a:pathLst>
                <a:path w="328929" h="2608579">
                  <a:moveTo>
                    <a:pt x="328422" y="0"/>
                  </a:moveTo>
                  <a:lnTo>
                    <a:pt x="0" y="0"/>
                  </a:lnTo>
                  <a:lnTo>
                    <a:pt x="0" y="2608326"/>
                  </a:lnTo>
                  <a:lnTo>
                    <a:pt x="328422" y="2608326"/>
                  </a:lnTo>
                  <a:lnTo>
                    <a:pt x="328422" y="0"/>
                  </a:lnTo>
                  <a:close/>
                </a:path>
              </a:pathLst>
            </a:custGeom>
            <a:solidFill>
              <a:srgbClr val="FFD01B"/>
            </a:solidFill>
          </p:spPr>
          <p:txBody>
            <a:bodyPr wrap="square" lIns="0" tIns="0" rIns="0" bIns="0" rtlCol="0"/>
            <a:lstStyle/>
            <a:p>
              <a:endParaRPr sz="1600"/>
            </a:p>
          </p:txBody>
        </p:sp>
        <p:sp>
          <p:nvSpPr>
            <p:cNvPr id="23" name="object 23"/>
            <p:cNvSpPr/>
            <p:nvPr/>
          </p:nvSpPr>
          <p:spPr>
            <a:xfrm>
              <a:off x="8308847" y="5647563"/>
              <a:ext cx="718820" cy="0"/>
            </a:xfrm>
            <a:custGeom>
              <a:avLst/>
              <a:gdLst/>
              <a:ahLst/>
              <a:cxnLst/>
              <a:rect l="l" t="t" r="r" b="b"/>
              <a:pathLst>
                <a:path w="718820">
                  <a:moveTo>
                    <a:pt x="0" y="0"/>
                  </a:moveTo>
                  <a:lnTo>
                    <a:pt x="718566" y="0"/>
                  </a:lnTo>
                </a:path>
              </a:pathLst>
            </a:custGeom>
            <a:ln w="9906">
              <a:solidFill>
                <a:srgbClr val="D7DDF3"/>
              </a:solidFill>
            </a:ln>
          </p:spPr>
          <p:txBody>
            <a:bodyPr wrap="square" lIns="0" tIns="0" rIns="0" bIns="0" rtlCol="0"/>
            <a:lstStyle/>
            <a:p>
              <a:endParaRPr sz="1600"/>
            </a:p>
          </p:txBody>
        </p:sp>
        <p:sp>
          <p:nvSpPr>
            <p:cNvPr id="24" name="object 24"/>
            <p:cNvSpPr/>
            <p:nvPr/>
          </p:nvSpPr>
          <p:spPr>
            <a:xfrm>
              <a:off x="8308847" y="3900296"/>
              <a:ext cx="2453005" cy="1164590"/>
            </a:xfrm>
            <a:custGeom>
              <a:avLst/>
              <a:gdLst/>
              <a:ahLst/>
              <a:cxnLst/>
              <a:rect l="l" t="t" r="r" b="b"/>
              <a:pathLst>
                <a:path w="2453004" h="1164589">
                  <a:moveTo>
                    <a:pt x="0" y="1164335"/>
                  </a:moveTo>
                  <a:lnTo>
                    <a:pt x="718566" y="1164335"/>
                  </a:lnTo>
                </a:path>
                <a:path w="2453004" h="1164589">
                  <a:moveTo>
                    <a:pt x="0" y="582167"/>
                  </a:moveTo>
                  <a:lnTo>
                    <a:pt x="718566" y="582167"/>
                  </a:lnTo>
                </a:path>
                <a:path w="2453004" h="1164589">
                  <a:moveTo>
                    <a:pt x="0" y="0"/>
                  </a:moveTo>
                  <a:lnTo>
                    <a:pt x="2452497" y="0"/>
                  </a:lnTo>
                </a:path>
              </a:pathLst>
            </a:custGeom>
            <a:ln w="9905">
              <a:solidFill>
                <a:srgbClr val="D7DDF3"/>
              </a:solidFill>
            </a:ln>
          </p:spPr>
          <p:txBody>
            <a:bodyPr wrap="square" lIns="0" tIns="0" rIns="0" bIns="0" rtlCol="0"/>
            <a:lstStyle/>
            <a:p>
              <a:endParaRPr sz="1600"/>
            </a:p>
          </p:txBody>
        </p:sp>
        <p:sp>
          <p:nvSpPr>
            <p:cNvPr id="25" name="object 25"/>
            <p:cNvSpPr/>
            <p:nvPr/>
          </p:nvSpPr>
          <p:spPr>
            <a:xfrm>
              <a:off x="7980425" y="3828287"/>
              <a:ext cx="328930" cy="2401570"/>
            </a:xfrm>
            <a:custGeom>
              <a:avLst/>
              <a:gdLst/>
              <a:ahLst/>
              <a:cxnLst/>
              <a:rect l="l" t="t" r="r" b="b"/>
              <a:pathLst>
                <a:path w="328929" h="2401570">
                  <a:moveTo>
                    <a:pt x="328422" y="0"/>
                  </a:moveTo>
                  <a:lnTo>
                    <a:pt x="0" y="0"/>
                  </a:lnTo>
                  <a:lnTo>
                    <a:pt x="0" y="2401062"/>
                  </a:lnTo>
                  <a:lnTo>
                    <a:pt x="328422" y="2401062"/>
                  </a:lnTo>
                  <a:lnTo>
                    <a:pt x="328422" y="0"/>
                  </a:lnTo>
                  <a:close/>
                </a:path>
              </a:pathLst>
            </a:custGeom>
            <a:solidFill>
              <a:srgbClr val="FFD01B"/>
            </a:solidFill>
          </p:spPr>
          <p:txBody>
            <a:bodyPr wrap="square" lIns="0" tIns="0" rIns="0" bIns="0" rtlCol="0"/>
            <a:lstStyle/>
            <a:p>
              <a:endParaRPr sz="1600"/>
            </a:p>
          </p:txBody>
        </p:sp>
        <p:sp>
          <p:nvSpPr>
            <p:cNvPr id="26" name="object 26"/>
            <p:cNvSpPr/>
            <p:nvPr/>
          </p:nvSpPr>
          <p:spPr>
            <a:xfrm>
              <a:off x="9355835" y="5647563"/>
              <a:ext cx="718820" cy="0"/>
            </a:xfrm>
            <a:custGeom>
              <a:avLst/>
              <a:gdLst/>
              <a:ahLst/>
              <a:cxnLst/>
              <a:rect l="l" t="t" r="r" b="b"/>
              <a:pathLst>
                <a:path w="718820">
                  <a:moveTo>
                    <a:pt x="0" y="0"/>
                  </a:moveTo>
                  <a:lnTo>
                    <a:pt x="718565" y="0"/>
                  </a:lnTo>
                </a:path>
              </a:pathLst>
            </a:custGeom>
            <a:ln w="9906">
              <a:solidFill>
                <a:srgbClr val="D7DDF3"/>
              </a:solidFill>
            </a:ln>
          </p:spPr>
          <p:txBody>
            <a:bodyPr wrap="square" lIns="0" tIns="0" rIns="0" bIns="0" rtlCol="0"/>
            <a:lstStyle/>
            <a:p>
              <a:endParaRPr sz="1600"/>
            </a:p>
          </p:txBody>
        </p:sp>
        <p:sp>
          <p:nvSpPr>
            <p:cNvPr id="27" name="object 27"/>
            <p:cNvSpPr/>
            <p:nvPr/>
          </p:nvSpPr>
          <p:spPr>
            <a:xfrm>
              <a:off x="9355835" y="4482464"/>
              <a:ext cx="718820" cy="582295"/>
            </a:xfrm>
            <a:custGeom>
              <a:avLst/>
              <a:gdLst/>
              <a:ahLst/>
              <a:cxnLst/>
              <a:rect l="l" t="t" r="r" b="b"/>
              <a:pathLst>
                <a:path w="718820" h="582295">
                  <a:moveTo>
                    <a:pt x="0" y="582168"/>
                  </a:moveTo>
                  <a:lnTo>
                    <a:pt x="718565" y="582168"/>
                  </a:lnTo>
                </a:path>
                <a:path w="718820" h="582295">
                  <a:moveTo>
                    <a:pt x="0" y="0"/>
                  </a:moveTo>
                  <a:lnTo>
                    <a:pt x="718565" y="0"/>
                  </a:lnTo>
                </a:path>
              </a:pathLst>
            </a:custGeom>
            <a:ln w="9905">
              <a:solidFill>
                <a:srgbClr val="D7DDF3"/>
              </a:solidFill>
            </a:ln>
          </p:spPr>
          <p:txBody>
            <a:bodyPr wrap="square" lIns="0" tIns="0" rIns="0" bIns="0" rtlCol="0"/>
            <a:lstStyle/>
            <a:p>
              <a:endParaRPr sz="1600"/>
            </a:p>
          </p:txBody>
        </p:sp>
        <p:sp>
          <p:nvSpPr>
            <p:cNvPr id="28" name="object 28"/>
            <p:cNvSpPr/>
            <p:nvPr/>
          </p:nvSpPr>
          <p:spPr>
            <a:xfrm>
              <a:off x="9027413" y="3938015"/>
              <a:ext cx="328930" cy="2291715"/>
            </a:xfrm>
            <a:custGeom>
              <a:avLst/>
              <a:gdLst/>
              <a:ahLst/>
              <a:cxnLst/>
              <a:rect l="l" t="t" r="r" b="b"/>
              <a:pathLst>
                <a:path w="328929" h="2291715">
                  <a:moveTo>
                    <a:pt x="328422" y="0"/>
                  </a:moveTo>
                  <a:lnTo>
                    <a:pt x="0" y="0"/>
                  </a:lnTo>
                  <a:lnTo>
                    <a:pt x="0" y="2291333"/>
                  </a:lnTo>
                  <a:lnTo>
                    <a:pt x="328422" y="2291333"/>
                  </a:lnTo>
                  <a:lnTo>
                    <a:pt x="328422" y="0"/>
                  </a:lnTo>
                  <a:close/>
                </a:path>
              </a:pathLst>
            </a:custGeom>
            <a:solidFill>
              <a:srgbClr val="FFD01B"/>
            </a:solidFill>
          </p:spPr>
          <p:txBody>
            <a:bodyPr wrap="square" lIns="0" tIns="0" rIns="0" bIns="0" rtlCol="0"/>
            <a:lstStyle/>
            <a:p>
              <a:endParaRPr sz="1600"/>
            </a:p>
          </p:txBody>
        </p:sp>
        <p:sp>
          <p:nvSpPr>
            <p:cNvPr id="29" name="object 29"/>
            <p:cNvSpPr/>
            <p:nvPr/>
          </p:nvSpPr>
          <p:spPr>
            <a:xfrm>
              <a:off x="10402061" y="5647563"/>
              <a:ext cx="359410" cy="0"/>
            </a:xfrm>
            <a:custGeom>
              <a:avLst/>
              <a:gdLst/>
              <a:ahLst/>
              <a:cxnLst/>
              <a:rect l="l" t="t" r="r" b="b"/>
              <a:pathLst>
                <a:path w="359409">
                  <a:moveTo>
                    <a:pt x="0" y="0"/>
                  </a:moveTo>
                  <a:lnTo>
                    <a:pt x="359283" y="0"/>
                  </a:lnTo>
                </a:path>
              </a:pathLst>
            </a:custGeom>
            <a:ln w="9906">
              <a:solidFill>
                <a:srgbClr val="D7DDF3"/>
              </a:solidFill>
            </a:ln>
          </p:spPr>
          <p:txBody>
            <a:bodyPr wrap="square" lIns="0" tIns="0" rIns="0" bIns="0" rtlCol="0"/>
            <a:lstStyle/>
            <a:p>
              <a:endParaRPr sz="1600"/>
            </a:p>
          </p:txBody>
        </p:sp>
        <p:sp>
          <p:nvSpPr>
            <p:cNvPr id="30" name="object 30"/>
            <p:cNvSpPr/>
            <p:nvPr/>
          </p:nvSpPr>
          <p:spPr>
            <a:xfrm>
              <a:off x="10402061" y="4482464"/>
              <a:ext cx="359410" cy="582295"/>
            </a:xfrm>
            <a:custGeom>
              <a:avLst/>
              <a:gdLst/>
              <a:ahLst/>
              <a:cxnLst/>
              <a:rect l="l" t="t" r="r" b="b"/>
              <a:pathLst>
                <a:path w="359409" h="582295">
                  <a:moveTo>
                    <a:pt x="0" y="582168"/>
                  </a:moveTo>
                  <a:lnTo>
                    <a:pt x="359283" y="582168"/>
                  </a:lnTo>
                </a:path>
                <a:path w="359409" h="582295">
                  <a:moveTo>
                    <a:pt x="0" y="0"/>
                  </a:moveTo>
                  <a:lnTo>
                    <a:pt x="359283" y="0"/>
                  </a:lnTo>
                </a:path>
              </a:pathLst>
            </a:custGeom>
            <a:ln w="9905">
              <a:solidFill>
                <a:srgbClr val="D7DDF3"/>
              </a:solidFill>
            </a:ln>
          </p:spPr>
          <p:txBody>
            <a:bodyPr wrap="square" lIns="0" tIns="0" rIns="0" bIns="0" rtlCol="0"/>
            <a:lstStyle/>
            <a:p>
              <a:endParaRPr sz="1600"/>
            </a:p>
          </p:txBody>
        </p:sp>
        <p:sp>
          <p:nvSpPr>
            <p:cNvPr id="31" name="object 31"/>
            <p:cNvSpPr/>
            <p:nvPr/>
          </p:nvSpPr>
          <p:spPr>
            <a:xfrm>
              <a:off x="10074402" y="4031741"/>
              <a:ext cx="327660" cy="2197735"/>
            </a:xfrm>
            <a:custGeom>
              <a:avLst/>
              <a:gdLst/>
              <a:ahLst/>
              <a:cxnLst/>
              <a:rect l="l" t="t" r="r" b="b"/>
              <a:pathLst>
                <a:path w="327659" h="2197735">
                  <a:moveTo>
                    <a:pt x="327659" y="0"/>
                  </a:moveTo>
                  <a:lnTo>
                    <a:pt x="0" y="0"/>
                  </a:lnTo>
                  <a:lnTo>
                    <a:pt x="0" y="2197607"/>
                  </a:lnTo>
                  <a:lnTo>
                    <a:pt x="327659" y="2197607"/>
                  </a:lnTo>
                  <a:lnTo>
                    <a:pt x="327659" y="0"/>
                  </a:lnTo>
                  <a:close/>
                </a:path>
              </a:pathLst>
            </a:custGeom>
            <a:solidFill>
              <a:srgbClr val="FFD01B"/>
            </a:solidFill>
          </p:spPr>
          <p:txBody>
            <a:bodyPr wrap="square" lIns="0" tIns="0" rIns="0" bIns="0" rtlCol="0"/>
            <a:lstStyle/>
            <a:p>
              <a:endParaRPr sz="1600"/>
            </a:p>
          </p:txBody>
        </p:sp>
        <p:sp>
          <p:nvSpPr>
            <p:cNvPr id="32" name="object 32"/>
            <p:cNvSpPr/>
            <p:nvPr/>
          </p:nvSpPr>
          <p:spPr>
            <a:xfrm>
              <a:off x="1339977" y="6229730"/>
              <a:ext cx="9421495" cy="0"/>
            </a:xfrm>
            <a:custGeom>
              <a:avLst/>
              <a:gdLst/>
              <a:ahLst/>
              <a:cxnLst/>
              <a:rect l="l" t="t" r="r" b="b"/>
              <a:pathLst>
                <a:path w="9421495">
                  <a:moveTo>
                    <a:pt x="0" y="0"/>
                  </a:moveTo>
                  <a:lnTo>
                    <a:pt x="9421368" y="0"/>
                  </a:lnTo>
                </a:path>
              </a:pathLst>
            </a:custGeom>
            <a:ln w="9906">
              <a:solidFill>
                <a:srgbClr val="D7DDF3"/>
              </a:solidFill>
            </a:ln>
          </p:spPr>
          <p:txBody>
            <a:bodyPr wrap="square" lIns="0" tIns="0" rIns="0" bIns="0" rtlCol="0"/>
            <a:lstStyle/>
            <a:p>
              <a:endParaRPr sz="1600"/>
            </a:p>
          </p:txBody>
        </p:sp>
      </p:grpSp>
      <p:sp>
        <p:nvSpPr>
          <p:cNvPr id="33" name="object 33"/>
          <p:cNvSpPr/>
          <p:nvPr/>
        </p:nvSpPr>
        <p:spPr>
          <a:xfrm>
            <a:off x="1004983" y="2909220"/>
            <a:ext cx="7066121" cy="0"/>
          </a:xfrm>
          <a:custGeom>
            <a:avLst/>
            <a:gdLst/>
            <a:ahLst/>
            <a:cxnLst/>
            <a:rect l="l" t="t" r="r" b="b"/>
            <a:pathLst>
              <a:path w="9421495">
                <a:moveTo>
                  <a:pt x="0" y="0"/>
                </a:moveTo>
                <a:lnTo>
                  <a:pt x="9421368" y="0"/>
                </a:lnTo>
              </a:path>
            </a:pathLst>
          </a:custGeom>
          <a:ln w="9906">
            <a:solidFill>
              <a:srgbClr val="D7DDF3"/>
            </a:solidFill>
          </a:ln>
        </p:spPr>
        <p:txBody>
          <a:bodyPr wrap="square" lIns="0" tIns="0" rIns="0" bIns="0" rtlCol="0"/>
          <a:lstStyle/>
          <a:p>
            <a:endParaRPr sz="1350"/>
          </a:p>
        </p:txBody>
      </p:sp>
      <p:sp>
        <p:nvSpPr>
          <p:cNvPr id="34" name="object 34"/>
          <p:cNvSpPr/>
          <p:nvPr/>
        </p:nvSpPr>
        <p:spPr>
          <a:xfrm>
            <a:off x="1004983" y="2472594"/>
            <a:ext cx="7066121" cy="0"/>
          </a:xfrm>
          <a:custGeom>
            <a:avLst/>
            <a:gdLst/>
            <a:ahLst/>
            <a:cxnLst/>
            <a:rect l="l" t="t" r="r" b="b"/>
            <a:pathLst>
              <a:path w="9421495">
                <a:moveTo>
                  <a:pt x="0" y="0"/>
                </a:moveTo>
                <a:lnTo>
                  <a:pt x="9421368" y="0"/>
                </a:lnTo>
              </a:path>
            </a:pathLst>
          </a:custGeom>
          <a:ln w="9906">
            <a:solidFill>
              <a:srgbClr val="D7DDF3"/>
            </a:solidFill>
          </a:ln>
        </p:spPr>
        <p:txBody>
          <a:bodyPr wrap="square" lIns="0" tIns="0" rIns="0" bIns="0" rtlCol="0"/>
          <a:lstStyle/>
          <a:p>
            <a:endParaRPr sz="1350"/>
          </a:p>
        </p:txBody>
      </p:sp>
      <p:sp>
        <p:nvSpPr>
          <p:cNvPr id="35" name="object 35"/>
          <p:cNvSpPr txBox="1"/>
          <p:nvPr/>
        </p:nvSpPr>
        <p:spPr>
          <a:xfrm>
            <a:off x="1177635" y="2686773"/>
            <a:ext cx="630799"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28,778</a:t>
            </a:r>
            <a:endParaRPr sz="1600" b="1" dirty="0">
              <a:latin typeface="Arial" panose="020B0604020202020204" pitchFamily="34" charset="0"/>
              <a:cs typeface="Arial" panose="020B0604020202020204" pitchFamily="34" charset="0"/>
            </a:endParaRPr>
          </a:p>
        </p:txBody>
      </p:sp>
      <p:sp>
        <p:nvSpPr>
          <p:cNvPr id="36" name="object 36"/>
          <p:cNvSpPr txBox="1"/>
          <p:nvPr/>
        </p:nvSpPr>
        <p:spPr>
          <a:xfrm>
            <a:off x="1962790" y="2835403"/>
            <a:ext cx="630799"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27,801</a:t>
            </a:r>
            <a:endParaRPr sz="1600" b="1" dirty="0">
              <a:latin typeface="Arial" panose="020B0604020202020204" pitchFamily="34" charset="0"/>
              <a:cs typeface="Arial" panose="020B0604020202020204" pitchFamily="34" charset="0"/>
            </a:endParaRPr>
          </a:p>
        </p:txBody>
      </p:sp>
      <p:sp>
        <p:nvSpPr>
          <p:cNvPr id="37" name="object 37"/>
          <p:cNvSpPr txBox="1"/>
          <p:nvPr/>
        </p:nvSpPr>
        <p:spPr>
          <a:xfrm>
            <a:off x="2714262" y="2930562"/>
            <a:ext cx="630799"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26,852</a:t>
            </a:r>
            <a:endParaRPr sz="1600" b="1" dirty="0">
              <a:latin typeface="Arial" panose="020B0604020202020204" pitchFamily="34" charset="0"/>
              <a:cs typeface="Arial" panose="020B0604020202020204" pitchFamily="34" charset="0"/>
            </a:endParaRPr>
          </a:p>
        </p:txBody>
      </p:sp>
      <p:sp>
        <p:nvSpPr>
          <p:cNvPr id="38" name="object 38"/>
          <p:cNvSpPr txBox="1"/>
          <p:nvPr/>
        </p:nvSpPr>
        <p:spPr>
          <a:xfrm>
            <a:off x="3482922" y="3035007"/>
            <a:ext cx="630799"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25,426</a:t>
            </a:r>
            <a:endParaRPr sz="1600" b="1" dirty="0">
              <a:latin typeface="Arial" panose="020B0604020202020204" pitchFamily="34" charset="0"/>
              <a:cs typeface="Arial" panose="020B0604020202020204" pitchFamily="34" charset="0"/>
            </a:endParaRPr>
          </a:p>
        </p:txBody>
      </p:sp>
      <p:sp>
        <p:nvSpPr>
          <p:cNvPr id="39" name="object 39"/>
          <p:cNvSpPr txBox="1"/>
          <p:nvPr/>
        </p:nvSpPr>
        <p:spPr>
          <a:xfrm>
            <a:off x="4291297" y="3180257"/>
            <a:ext cx="630799"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23,783</a:t>
            </a:r>
            <a:endParaRPr sz="1600" b="1" dirty="0">
              <a:latin typeface="Arial" panose="020B0604020202020204" pitchFamily="34" charset="0"/>
              <a:cs typeface="Arial" panose="020B0604020202020204" pitchFamily="34" charset="0"/>
            </a:endParaRPr>
          </a:p>
        </p:txBody>
      </p:sp>
      <p:sp>
        <p:nvSpPr>
          <p:cNvPr id="40" name="object 40"/>
          <p:cNvSpPr txBox="1"/>
          <p:nvPr/>
        </p:nvSpPr>
        <p:spPr>
          <a:xfrm>
            <a:off x="5051258" y="3290846"/>
            <a:ext cx="630799"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22,401</a:t>
            </a:r>
            <a:endParaRPr sz="1600" b="1" dirty="0">
              <a:latin typeface="Arial" panose="020B0604020202020204" pitchFamily="34" charset="0"/>
              <a:cs typeface="Arial" panose="020B0604020202020204" pitchFamily="34" charset="0"/>
            </a:endParaRPr>
          </a:p>
        </p:txBody>
      </p:sp>
      <p:sp>
        <p:nvSpPr>
          <p:cNvPr id="41" name="object 41"/>
          <p:cNvSpPr txBox="1"/>
          <p:nvPr/>
        </p:nvSpPr>
        <p:spPr>
          <a:xfrm>
            <a:off x="5849932" y="3436096"/>
            <a:ext cx="630799"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20,619</a:t>
            </a:r>
            <a:endParaRPr sz="1600" b="1" dirty="0">
              <a:latin typeface="Arial" panose="020B0604020202020204" pitchFamily="34" charset="0"/>
              <a:cs typeface="Arial" panose="020B0604020202020204" pitchFamily="34" charset="0"/>
            </a:endParaRPr>
          </a:p>
        </p:txBody>
      </p:sp>
      <p:sp>
        <p:nvSpPr>
          <p:cNvPr id="42" name="object 42"/>
          <p:cNvSpPr txBox="1"/>
          <p:nvPr/>
        </p:nvSpPr>
        <p:spPr>
          <a:xfrm>
            <a:off x="6609752" y="3528351"/>
            <a:ext cx="630799"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19,676</a:t>
            </a:r>
            <a:endParaRPr sz="1600" b="1" dirty="0">
              <a:latin typeface="Arial" panose="020B0604020202020204" pitchFamily="34" charset="0"/>
              <a:cs typeface="Arial" panose="020B0604020202020204" pitchFamily="34" charset="0"/>
            </a:endParaRPr>
          </a:p>
        </p:txBody>
      </p:sp>
      <p:sp>
        <p:nvSpPr>
          <p:cNvPr id="43" name="object 43"/>
          <p:cNvSpPr txBox="1"/>
          <p:nvPr/>
        </p:nvSpPr>
        <p:spPr>
          <a:xfrm>
            <a:off x="7394993" y="3627053"/>
            <a:ext cx="630799"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18,874</a:t>
            </a:r>
            <a:endParaRPr sz="1600" b="1" dirty="0">
              <a:latin typeface="Arial" panose="020B0604020202020204" pitchFamily="34" charset="0"/>
              <a:cs typeface="Arial" panose="020B0604020202020204" pitchFamily="34" charset="0"/>
            </a:endParaRPr>
          </a:p>
        </p:txBody>
      </p:sp>
      <p:sp>
        <p:nvSpPr>
          <p:cNvPr id="44" name="object 44"/>
          <p:cNvSpPr txBox="1"/>
          <p:nvPr/>
        </p:nvSpPr>
        <p:spPr>
          <a:xfrm>
            <a:off x="815739" y="5438403"/>
            <a:ext cx="146308" cy="255839"/>
          </a:xfrm>
          <a:prstGeom prst="rect">
            <a:avLst/>
          </a:prstGeom>
        </p:spPr>
        <p:txBody>
          <a:bodyPr vert="horz" wrap="square" lIns="0" tIns="9525" rIns="0" bIns="0" rtlCol="0">
            <a:spAutoFit/>
          </a:bodyPr>
          <a:lstStyle/>
          <a:p>
            <a:pPr marL="9525">
              <a:spcBef>
                <a:spcPts val="75"/>
              </a:spcBef>
            </a:pPr>
            <a:r>
              <a:rPr sz="1600" b="1" dirty="0">
                <a:latin typeface="Arial" panose="020B0604020202020204" pitchFamily="34" charset="0"/>
                <a:cs typeface="Arial" panose="020B0604020202020204" pitchFamily="34" charset="0"/>
              </a:rPr>
              <a:t>0</a:t>
            </a:r>
            <a:endParaRPr sz="1600" b="1">
              <a:latin typeface="Arial" panose="020B0604020202020204" pitchFamily="34" charset="0"/>
              <a:cs typeface="Arial" panose="020B0604020202020204" pitchFamily="34" charset="0"/>
            </a:endParaRPr>
          </a:p>
        </p:txBody>
      </p:sp>
      <p:sp>
        <p:nvSpPr>
          <p:cNvPr id="45" name="object 45"/>
          <p:cNvSpPr txBox="1"/>
          <p:nvPr/>
        </p:nvSpPr>
        <p:spPr>
          <a:xfrm>
            <a:off x="442692" y="4975680"/>
            <a:ext cx="715159"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5,000</a:t>
            </a:r>
            <a:endParaRPr sz="1600" b="1">
              <a:latin typeface="Arial" panose="020B0604020202020204" pitchFamily="34" charset="0"/>
              <a:cs typeface="Arial" panose="020B0604020202020204" pitchFamily="34" charset="0"/>
            </a:endParaRPr>
          </a:p>
        </p:txBody>
      </p:sp>
      <p:sp>
        <p:nvSpPr>
          <p:cNvPr id="46" name="object 46"/>
          <p:cNvSpPr txBox="1"/>
          <p:nvPr/>
        </p:nvSpPr>
        <p:spPr>
          <a:xfrm>
            <a:off x="342946" y="4538997"/>
            <a:ext cx="859777"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10,000</a:t>
            </a:r>
            <a:endParaRPr sz="1600" b="1">
              <a:latin typeface="Arial" panose="020B0604020202020204" pitchFamily="34" charset="0"/>
              <a:cs typeface="Arial" panose="020B0604020202020204" pitchFamily="34" charset="0"/>
            </a:endParaRPr>
          </a:p>
        </p:txBody>
      </p:sp>
      <p:sp>
        <p:nvSpPr>
          <p:cNvPr id="47" name="object 47"/>
          <p:cNvSpPr txBox="1"/>
          <p:nvPr/>
        </p:nvSpPr>
        <p:spPr>
          <a:xfrm>
            <a:off x="342946" y="4102313"/>
            <a:ext cx="859777"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15,000</a:t>
            </a:r>
            <a:endParaRPr sz="1600" b="1" dirty="0">
              <a:latin typeface="Arial" panose="020B0604020202020204" pitchFamily="34" charset="0"/>
              <a:cs typeface="Arial" panose="020B0604020202020204" pitchFamily="34" charset="0"/>
            </a:endParaRPr>
          </a:p>
        </p:txBody>
      </p:sp>
      <p:sp>
        <p:nvSpPr>
          <p:cNvPr id="48" name="object 48"/>
          <p:cNvSpPr txBox="1"/>
          <p:nvPr/>
        </p:nvSpPr>
        <p:spPr>
          <a:xfrm>
            <a:off x="342946" y="3665630"/>
            <a:ext cx="859777"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20,000</a:t>
            </a:r>
            <a:endParaRPr sz="1600" b="1" dirty="0">
              <a:latin typeface="Arial" panose="020B0604020202020204" pitchFamily="34" charset="0"/>
              <a:cs typeface="Arial" panose="020B0604020202020204" pitchFamily="34" charset="0"/>
            </a:endParaRPr>
          </a:p>
        </p:txBody>
      </p:sp>
      <p:sp>
        <p:nvSpPr>
          <p:cNvPr id="49" name="object 49"/>
          <p:cNvSpPr txBox="1"/>
          <p:nvPr/>
        </p:nvSpPr>
        <p:spPr>
          <a:xfrm>
            <a:off x="342946" y="3228947"/>
            <a:ext cx="859777"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25,000</a:t>
            </a:r>
            <a:endParaRPr sz="1600" b="1" dirty="0">
              <a:latin typeface="Arial" panose="020B0604020202020204" pitchFamily="34" charset="0"/>
              <a:cs typeface="Arial" panose="020B0604020202020204" pitchFamily="34" charset="0"/>
            </a:endParaRPr>
          </a:p>
        </p:txBody>
      </p:sp>
      <p:sp>
        <p:nvSpPr>
          <p:cNvPr id="50" name="object 50"/>
          <p:cNvSpPr txBox="1"/>
          <p:nvPr/>
        </p:nvSpPr>
        <p:spPr>
          <a:xfrm>
            <a:off x="421374" y="2763056"/>
            <a:ext cx="658265"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30,000</a:t>
            </a:r>
            <a:endParaRPr sz="1600" b="1">
              <a:latin typeface="Arial" panose="020B0604020202020204" pitchFamily="34" charset="0"/>
              <a:cs typeface="Arial" panose="020B0604020202020204" pitchFamily="34" charset="0"/>
            </a:endParaRPr>
          </a:p>
        </p:txBody>
      </p:sp>
      <p:sp>
        <p:nvSpPr>
          <p:cNvPr id="51" name="object 51"/>
          <p:cNvSpPr txBox="1"/>
          <p:nvPr/>
        </p:nvSpPr>
        <p:spPr>
          <a:xfrm>
            <a:off x="381000" y="2362201"/>
            <a:ext cx="761999" cy="255839"/>
          </a:xfrm>
          <a:prstGeom prst="rect">
            <a:avLst/>
          </a:prstGeom>
        </p:spPr>
        <p:txBody>
          <a:bodyPr vert="horz" wrap="square" lIns="0" tIns="9525" rIns="0" bIns="0" rtlCol="0">
            <a:spAutoFit/>
          </a:bodyPr>
          <a:lstStyle/>
          <a:p>
            <a:pPr marL="9525">
              <a:spcBef>
                <a:spcPts val="75"/>
              </a:spcBef>
            </a:pPr>
            <a:r>
              <a:rPr sz="1600" b="1" spc="-8" dirty="0">
                <a:latin typeface="Arial" panose="020B0604020202020204" pitchFamily="34" charset="0"/>
                <a:cs typeface="Arial" panose="020B0604020202020204" pitchFamily="34" charset="0"/>
              </a:rPr>
              <a:t>35,000</a:t>
            </a:r>
            <a:endParaRPr sz="1600" b="1" dirty="0">
              <a:latin typeface="Arial" panose="020B0604020202020204" pitchFamily="34" charset="0"/>
              <a:cs typeface="Arial" panose="020B0604020202020204" pitchFamily="34" charset="0"/>
            </a:endParaRPr>
          </a:p>
        </p:txBody>
      </p:sp>
      <p:sp>
        <p:nvSpPr>
          <p:cNvPr id="52" name="object 52"/>
          <p:cNvSpPr txBox="1"/>
          <p:nvPr/>
        </p:nvSpPr>
        <p:spPr>
          <a:xfrm>
            <a:off x="1173473" y="5631155"/>
            <a:ext cx="602027" cy="502061"/>
          </a:xfrm>
          <a:prstGeom prst="rect">
            <a:avLst/>
          </a:prstGeom>
        </p:spPr>
        <p:txBody>
          <a:bodyPr vert="horz" wrap="square" lIns="0" tIns="9525" rIns="0" bIns="0" rtlCol="0">
            <a:spAutoFit/>
          </a:bodyPr>
          <a:lstStyle/>
          <a:p>
            <a:pPr marL="9525">
              <a:spcBef>
                <a:spcPts val="75"/>
              </a:spcBef>
            </a:pPr>
            <a:r>
              <a:rPr sz="1600" b="1" dirty="0">
                <a:latin typeface="Arial" panose="020B0604020202020204" pitchFamily="34" charset="0"/>
                <a:cs typeface="Arial" panose="020B0604020202020204" pitchFamily="34" charset="0"/>
              </a:rPr>
              <a:t>2014-</a:t>
            </a:r>
            <a:r>
              <a:rPr sz="1600" b="1" spc="-15" dirty="0">
                <a:latin typeface="Arial" panose="020B0604020202020204" pitchFamily="34" charset="0"/>
                <a:cs typeface="Arial" panose="020B0604020202020204" pitchFamily="34" charset="0"/>
              </a:rPr>
              <a:t>2015</a:t>
            </a:r>
            <a:endParaRPr sz="1600" b="1" dirty="0">
              <a:latin typeface="Arial" panose="020B0604020202020204" pitchFamily="34" charset="0"/>
              <a:cs typeface="Arial" panose="020B0604020202020204" pitchFamily="34" charset="0"/>
            </a:endParaRPr>
          </a:p>
        </p:txBody>
      </p:sp>
      <p:sp>
        <p:nvSpPr>
          <p:cNvPr id="53" name="object 53"/>
          <p:cNvSpPr txBox="1"/>
          <p:nvPr/>
        </p:nvSpPr>
        <p:spPr>
          <a:xfrm>
            <a:off x="2007402" y="5631155"/>
            <a:ext cx="602027" cy="502061"/>
          </a:xfrm>
          <a:prstGeom prst="rect">
            <a:avLst/>
          </a:prstGeom>
        </p:spPr>
        <p:txBody>
          <a:bodyPr vert="horz" wrap="square" lIns="0" tIns="9525" rIns="0" bIns="0" rtlCol="0">
            <a:spAutoFit/>
          </a:bodyPr>
          <a:lstStyle/>
          <a:p>
            <a:pPr marL="9525">
              <a:spcBef>
                <a:spcPts val="75"/>
              </a:spcBef>
            </a:pPr>
            <a:r>
              <a:rPr sz="1600" b="1" dirty="0">
                <a:latin typeface="Arial" panose="020B0604020202020204" pitchFamily="34" charset="0"/>
                <a:cs typeface="Arial" panose="020B0604020202020204" pitchFamily="34" charset="0"/>
              </a:rPr>
              <a:t>2015-</a:t>
            </a:r>
            <a:r>
              <a:rPr sz="1600" b="1" spc="-15" dirty="0">
                <a:latin typeface="Arial" panose="020B0604020202020204" pitchFamily="34" charset="0"/>
                <a:cs typeface="Arial" panose="020B0604020202020204" pitchFamily="34" charset="0"/>
              </a:rPr>
              <a:t>2016</a:t>
            </a:r>
            <a:endParaRPr sz="1600" b="1" dirty="0">
              <a:latin typeface="Arial" panose="020B0604020202020204" pitchFamily="34" charset="0"/>
              <a:cs typeface="Arial" panose="020B0604020202020204" pitchFamily="34" charset="0"/>
            </a:endParaRPr>
          </a:p>
        </p:txBody>
      </p:sp>
      <p:sp>
        <p:nvSpPr>
          <p:cNvPr id="54" name="object 54"/>
          <p:cNvSpPr txBox="1"/>
          <p:nvPr/>
        </p:nvSpPr>
        <p:spPr>
          <a:xfrm>
            <a:off x="2733907" y="5639669"/>
            <a:ext cx="602027" cy="502061"/>
          </a:xfrm>
          <a:prstGeom prst="rect">
            <a:avLst/>
          </a:prstGeom>
        </p:spPr>
        <p:txBody>
          <a:bodyPr vert="horz" wrap="square" lIns="0" tIns="9525" rIns="0" bIns="0" rtlCol="0">
            <a:spAutoFit/>
          </a:bodyPr>
          <a:lstStyle/>
          <a:p>
            <a:pPr marL="9525">
              <a:spcBef>
                <a:spcPts val="75"/>
              </a:spcBef>
            </a:pPr>
            <a:r>
              <a:rPr sz="1600" b="1" dirty="0">
                <a:latin typeface="Arial" panose="020B0604020202020204" pitchFamily="34" charset="0"/>
                <a:cs typeface="Arial" panose="020B0604020202020204" pitchFamily="34" charset="0"/>
              </a:rPr>
              <a:t>2016-</a:t>
            </a:r>
            <a:r>
              <a:rPr sz="1600" b="1" spc="-15" dirty="0">
                <a:latin typeface="Arial" panose="020B0604020202020204" pitchFamily="34" charset="0"/>
                <a:cs typeface="Arial" panose="020B0604020202020204" pitchFamily="34" charset="0"/>
              </a:rPr>
              <a:t>2017</a:t>
            </a:r>
            <a:endParaRPr sz="1600" b="1" dirty="0">
              <a:latin typeface="Arial" panose="020B0604020202020204" pitchFamily="34" charset="0"/>
              <a:cs typeface="Arial" panose="020B0604020202020204" pitchFamily="34" charset="0"/>
            </a:endParaRPr>
          </a:p>
        </p:txBody>
      </p:sp>
      <p:sp>
        <p:nvSpPr>
          <p:cNvPr id="55" name="object 55"/>
          <p:cNvSpPr txBox="1"/>
          <p:nvPr/>
        </p:nvSpPr>
        <p:spPr>
          <a:xfrm>
            <a:off x="3500800" y="5646162"/>
            <a:ext cx="602027" cy="502061"/>
          </a:xfrm>
          <a:prstGeom prst="rect">
            <a:avLst/>
          </a:prstGeom>
        </p:spPr>
        <p:txBody>
          <a:bodyPr vert="horz" wrap="square" lIns="0" tIns="9525" rIns="0" bIns="0" rtlCol="0">
            <a:spAutoFit/>
          </a:bodyPr>
          <a:lstStyle/>
          <a:p>
            <a:pPr marL="9525">
              <a:spcBef>
                <a:spcPts val="75"/>
              </a:spcBef>
            </a:pPr>
            <a:r>
              <a:rPr sz="1600" b="1" dirty="0">
                <a:latin typeface="Arial" panose="020B0604020202020204" pitchFamily="34" charset="0"/>
                <a:cs typeface="Arial" panose="020B0604020202020204" pitchFamily="34" charset="0"/>
              </a:rPr>
              <a:t>2017-</a:t>
            </a:r>
            <a:r>
              <a:rPr sz="1600" b="1" spc="-15" dirty="0">
                <a:latin typeface="Arial" panose="020B0604020202020204" pitchFamily="34" charset="0"/>
                <a:cs typeface="Arial" panose="020B0604020202020204" pitchFamily="34" charset="0"/>
              </a:rPr>
              <a:t>2018</a:t>
            </a:r>
            <a:endParaRPr sz="1600" b="1" dirty="0">
              <a:latin typeface="Arial" panose="020B0604020202020204" pitchFamily="34" charset="0"/>
              <a:cs typeface="Arial" panose="020B0604020202020204" pitchFamily="34" charset="0"/>
            </a:endParaRPr>
          </a:p>
        </p:txBody>
      </p:sp>
      <p:sp>
        <p:nvSpPr>
          <p:cNvPr id="56" name="object 56"/>
          <p:cNvSpPr txBox="1"/>
          <p:nvPr/>
        </p:nvSpPr>
        <p:spPr>
          <a:xfrm>
            <a:off x="4312636" y="5646162"/>
            <a:ext cx="602027" cy="502061"/>
          </a:xfrm>
          <a:prstGeom prst="rect">
            <a:avLst/>
          </a:prstGeom>
        </p:spPr>
        <p:txBody>
          <a:bodyPr vert="horz" wrap="square" lIns="0" tIns="9525" rIns="0" bIns="0" rtlCol="0">
            <a:spAutoFit/>
          </a:bodyPr>
          <a:lstStyle/>
          <a:p>
            <a:pPr marL="9525">
              <a:spcBef>
                <a:spcPts val="75"/>
              </a:spcBef>
            </a:pPr>
            <a:r>
              <a:rPr sz="1600" b="1" dirty="0">
                <a:latin typeface="Arial" panose="020B0604020202020204" pitchFamily="34" charset="0"/>
                <a:cs typeface="Arial" panose="020B0604020202020204" pitchFamily="34" charset="0"/>
              </a:rPr>
              <a:t>2018-</a:t>
            </a:r>
            <a:r>
              <a:rPr sz="1600" b="1" spc="-15" dirty="0">
                <a:latin typeface="Arial" panose="020B0604020202020204" pitchFamily="34" charset="0"/>
                <a:cs typeface="Arial" panose="020B0604020202020204" pitchFamily="34" charset="0"/>
              </a:rPr>
              <a:t>2019</a:t>
            </a:r>
            <a:endParaRPr sz="1600" b="1">
              <a:latin typeface="Arial" panose="020B0604020202020204" pitchFamily="34" charset="0"/>
              <a:cs typeface="Arial" panose="020B0604020202020204" pitchFamily="34" charset="0"/>
            </a:endParaRPr>
          </a:p>
        </p:txBody>
      </p:sp>
      <p:sp>
        <p:nvSpPr>
          <p:cNvPr id="57" name="object 57"/>
          <p:cNvSpPr txBox="1"/>
          <p:nvPr/>
        </p:nvSpPr>
        <p:spPr>
          <a:xfrm>
            <a:off x="5136695" y="5610803"/>
            <a:ext cx="602027" cy="502061"/>
          </a:xfrm>
          <a:prstGeom prst="rect">
            <a:avLst/>
          </a:prstGeom>
        </p:spPr>
        <p:txBody>
          <a:bodyPr vert="horz" wrap="square" lIns="0" tIns="9525" rIns="0" bIns="0" rtlCol="0">
            <a:spAutoFit/>
          </a:bodyPr>
          <a:lstStyle/>
          <a:p>
            <a:pPr marL="9525">
              <a:spcBef>
                <a:spcPts val="75"/>
              </a:spcBef>
            </a:pPr>
            <a:r>
              <a:rPr sz="1600" b="1" dirty="0">
                <a:latin typeface="Arial" panose="020B0604020202020204" pitchFamily="34" charset="0"/>
                <a:cs typeface="Arial" panose="020B0604020202020204" pitchFamily="34" charset="0"/>
              </a:rPr>
              <a:t>2019-</a:t>
            </a:r>
            <a:r>
              <a:rPr sz="1600" b="1" spc="-15" dirty="0">
                <a:latin typeface="Arial" panose="020B0604020202020204" pitchFamily="34" charset="0"/>
                <a:cs typeface="Arial" panose="020B0604020202020204" pitchFamily="34" charset="0"/>
              </a:rPr>
              <a:t>2020</a:t>
            </a:r>
            <a:endParaRPr sz="1600" b="1" dirty="0">
              <a:latin typeface="Arial" panose="020B0604020202020204" pitchFamily="34" charset="0"/>
              <a:cs typeface="Arial" panose="020B0604020202020204" pitchFamily="34" charset="0"/>
            </a:endParaRPr>
          </a:p>
        </p:txBody>
      </p:sp>
      <p:sp>
        <p:nvSpPr>
          <p:cNvPr id="58" name="object 58"/>
          <p:cNvSpPr txBox="1"/>
          <p:nvPr/>
        </p:nvSpPr>
        <p:spPr>
          <a:xfrm>
            <a:off x="5898658" y="5610803"/>
            <a:ext cx="602027" cy="502061"/>
          </a:xfrm>
          <a:prstGeom prst="rect">
            <a:avLst/>
          </a:prstGeom>
        </p:spPr>
        <p:txBody>
          <a:bodyPr vert="horz" wrap="square" lIns="0" tIns="9525" rIns="0" bIns="0" rtlCol="0">
            <a:spAutoFit/>
          </a:bodyPr>
          <a:lstStyle/>
          <a:p>
            <a:pPr marL="9525">
              <a:spcBef>
                <a:spcPts val="75"/>
              </a:spcBef>
            </a:pPr>
            <a:r>
              <a:rPr sz="1600" b="1" dirty="0">
                <a:latin typeface="Arial" panose="020B0604020202020204" pitchFamily="34" charset="0"/>
                <a:cs typeface="Arial" panose="020B0604020202020204" pitchFamily="34" charset="0"/>
              </a:rPr>
              <a:t>2020-</a:t>
            </a:r>
            <a:r>
              <a:rPr sz="1600" b="1" spc="-15" dirty="0">
                <a:latin typeface="Arial" panose="020B0604020202020204" pitchFamily="34" charset="0"/>
                <a:cs typeface="Arial" panose="020B0604020202020204" pitchFamily="34" charset="0"/>
              </a:rPr>
              <a:t>2021</a:t>
            </a:r>
            <a:endParaRPr sz="1600" b="1" dirty="0">
              <a:latin typeface="Arial" panose="020B0604020202020204" pitchFamily="34" charset="0"/>
              <a:cs typeface="Arial" panose="020B0604020202020204" pitchFamily="34" charset="0"/>
            </a:endParaRPr>
          </a:p>
        </p:txBody>
      </p:sp>
      <p:sp>
        <p:nvSpPr>
          <p:cNvPr id="59" name="object 59"/>
          <p:cNvSpPr txBox="1"/>
          <p:nvPr/>
        </p:nvSpPr>
        <p:spPr>
          <a:xfrm>
            <a:off x="6647835" y="5601909"/>
            <a:ext cx="602027" cy="502061"/>
          </a:xfrm>
          <a:prstGeom prst="rect">
            <a:avLst/>
          </a:prstGeom>
        </p:spPr>
        <p:txBody>
          <a:bodyPr vert="horz" wrap="square" lIns="0" tIns="9525" rIns="0" bIns="0" rtlCol="0">
            <a:spAutoFit/>
          </a:bodyPr>
          <a:lstStyle/>
          <a:p>
            <a:pPr marL="9525">
              <a:spcBef>
                <a:spcPts val="75"/>
              </a:spcBef>
            </a:pPr>
            <a:r>
              <a:rPr sz="1600" b="1" dirty="0">
                <a:latin typeface="Arial" panose="020B0604020202020204" pitchFamily="34" charset="0"/>
                <a:cs typeface="Arial" panose="020B0604020202020204" pitchFamily="34" charset="0"/>
              </a:rPr>
              <a:t>2021-</a:t>
            </a:r>
            <a:r>
              <a:rPr sz="1600" b="1" spc="-15" dirty="0">
                <a:latin typeface="Arial" panose="020B0604020202020204" pitchFamily="34" charset="0"/>
                <a:cs typeface="Arial" panose="020B0604020202020204" pitchFamily="34" charset="0"/>
              </a:rPr>
              <a:t>2022</a:t>
            </a:r>
            <a:endParaRPr sz="1600" b="1" dirty="0">
              <a:latin typeface="Arial" panose="020B0604020202020204" pitchFamily="34" charset="0"/>
              <a:cs typeface="Arial" panose="020B0604020202020204" pitchFamily="34" charset="0"/>
            </a:endParaRPr>
          </a:p>
        </p:txBody>
      </p:sp>
      <p:sp>
        <p:nvSpPr>
          <p:cNvPr id="60" name="object 60"/>
          <p:cNvSpPr txBox="1"/>
          <p:nvPr/>
        </p:nvSpPr>
        <p:spPr>
          <a:xfrm>
            <a:off x="7393021" y="5601908"/>
            <a:ext cx="602027" cy="502061"/>
          </a:xfrm>
          <a:prstGeom prst="rect">
            <a:avLst/>
          </a:prstGeom>
        </p:spPr>
        <p:txBody>
          <a:bodyPr vert="horz" wrap="square" lIns="0" tIns="9525" rIns="0" bIns="0" rtlCol="0">
            <a:spAutoFit/>
          </a:bodyPr>
          <a:lstStyle/>
          <a:p>
            <a:pPr marL="9525">
              <a:spcBef>
                <a:spcPts val="75"/>
              </a:spcBef>
            </a:pPr>
            <a:r>
              <a:rPr sz="1600" b="1" dirty="0">
                <a:latin typeface="Arial" panose="020B0604020202020204" pitchFamily="34" charset="0"/>
                <a:cs typeface="Arial" panose="020B0604020202020204" pitchFamily="34" charset="0"/>
              </a:rPr>
              <a:t>2022-</a:t>
            </a:r>
            <a:r>
              <a:rPr sz="1600" b="1" spc="-15" dirty="0">
                <a:latin typeface="Arial" panose="020B0604020202020204" pitchFamily="34" charset="0"/>
                <a:cs typeface="Arial" panose="020B0604020202020204" pitchFamily="34" charset="0"/>
              </a:rPr>
              <a:t>2023</a:t>
            </a:r>
            <a:endParaRPr sz="1600" b="1" dirty="0">
              <a:latin typeface="Arial" panose="020B0604020202020204" pitchFamily="34" charset="0"/>
              <a:cs typeface="Arial" panose="020B0604020202020204" pitchFamily="34" charset="0"/>
            </a:endParaRPr>
          </a:p>
        </p:txBody>
      </p:sp>
      <p:sp>
        <p:nvSpPr>
          <p:cNvPr id="61" name="object 61"/>
          <p:cNvSpPr txBox="1"/>
          <p:nvPr/>
        </p:nvSpPr>
        <p:spPr>
          <a:xfrm>
            <a:off x="3098880" y="1493522"/>
            <a:ext cx="3089284" cy="378469"/>
          </a:xfrm>
          <a:prstGeom prst="rect">
            <a:avLst/>
          </a:prstGeom>
        </p:spPr>
        <p:txBody>
          <a:bodyPr vert="horz" wrap="square" lIns="0" tIns="9049" rIns="0" bIns="0" rtlCol="0">
            <a:spAutoFit/>
          </a:bodyPr>
          <a:lstStyle/>
          <a:p>
            <a:pPr marL="9525">
              <a:spcBef>
                <a:spcPts val="71"/>
              </a:spcBef>
            </a:pPr>
            <a:r>
              <a:rPr sz="2400" b="1" spc="-19" dirty="0">
                <a:latin typeface="Arial" panose="020B0604020202020204" pitchFamily="34" charset="0"/>
                <a:cs typeface="Arial" panose="020B0604020202020204" pitchFamily="34" charset="0"/>
              </a:rPr>
              <a:t>Total</a:t>
            </a:r>
            <a:r>
              <a:rPr sz="2400" b="1" spc="-41" dirty="0">
                <a:latin typeface="Arial" panose="020B0604020202020204" pitchFamily="34" charset="0"/>
                <a:cs typeface="Arial" panose="020B0604020202020204" pitchFamily="34" charset="0"/>
              </a:rPr>
              <a:t> </a:t>
            </a:r>
            <a:r>
              <a:rPr sz="2400" b="1" spc="-8" dirty="0">
                <a:latin typeface="Arial" panose="020B0604020202020204" pitchFamily="34" charset="0"/>
                <a:cs typeface="Arial" panose="020B0604020202020204" pitchFamily="34" charset="0"/>
              </a:rPr>
              <a:t>Enrollment</a:t>
            </a:r>
            <a:endParaRP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7555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90C28EF-B312-F626-BD0F-DA22AD4C939E}"/>
              </a:ext>
            </a:extLst>
          </p:cNvPr>
          <p:cNvSpPr txBox="1"/>
          <p:nvPr/>
        </p:nvSpPr>
        <p:spPr>
          <a:xfrm>
            <a:off x="2743201" y="13648"/>
            <a:ext cx="4555022" cy="1077218"/>
          </a:xfrm>
          <a:prstGeom prst="rect">
            <a:avLst/>
          </a:prstGeom>
          <a:noFill/>
        </p:spPr>
        <p:txBody>
          <a:bodyPr wrap="square" rtlCol="0">
            <a:spAutoFit/>
          </a:bodyPr>
          <a:lstStyle/>
          <a:p>
            <a:pPr algn="ctr"/>
            <a:r>
              <a:rPr 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JROTC SY 2022-2023 Graduated Seniors</a:t>
            </a:r>
          </a:p>
        </p:txBody>
      </p:sp>
      <p:graphicFrame>
        <p:nvGraphicFramePr>
          <p:cNvPr id="8" name="Chart 7">
            <a:extLst>
              <a:ext uri="{FF2B5EF4-FFF2-40B4-BE49-F238E27FC236}">
                <a16:creationId xmlns:a16="http://schemas.microsoft.com/office/drawing/2014/main" id="{78E91998-2D66-0C7F-53B4-115D8197A74B}"/>
              </a:ext>
            </a:extLst>
          </p:cNvPr>
          <p:cNvGraphicFramePr/>
          <p:nvPr>
            <p:extLst>
              <p:ext uri="{D42A27DB-BD31-4B8C-83A1-F6EECF244321}">
                <p14:modId xmlns:p14="http://schemas.microsoft.com/office/powerpoint/2010/main" val="405432769"/>
              </p:ext>
            </p:extLst>
          </p:nvPr>
        </p:nvGraphicFramePr>
        <p:xfrm>
          <a:off x="533400" y="1600200"/>
          <a:ext cx="8183624" cy="4876800"/>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2" descr="JPS Introduces New Logo, Refreshes Br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0C28EF-B312-F626-BD0F-DA22AD4C939E}"/>
              </a:ext>
            </a:extLst>
          </p:cNvPr>
          <p:cNvSpPr txBox="1"/>
          <p:nvPr/>
        </p:nvSpPr>
        <p:spPr>
          <a:xfrm>
            <a:off x="1154122" y="1755883"/>
            <a:ext cx="6942179" cy="400110"/>
          </a:xfrm>
          <a:prstGeom prst="rect">
            <a:avLst/>
          </a:prstGeom>
          <a:noFill/>
        </p:spPr>
        <p:txBody>
          <a:bodyPr wrap="square" rtlCol="0">
            <a:spAutoFit/>
          </a:bodyPr>
          <a:lstStyle/>
          <a:p>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SY 2022-2023 Percentage Seniors that Graduated: 99% </a:t>
            </a:r>
          </a:p>
        </p:txBody>
      </p:sp>
      <p:sp>
        <p:nvSpPr>
          <p:cNvPr id="6" name="TextBox 5">
            <a:extLst>
              <a:ext uri="{FF2B5EF4-FFF2-40B4-BE49-F238E27FC236}">
                <a16:creationId xmlns:a16="http://schemas.microsoft.com/office/drawing/2014/main" id="{190C28EF-B312-F626-BD0F-DA22AD4C939E}"/>
              </a:ext>
            </a:extLst>
          </p:cNvPr>
          <p:cNvSpPr txBox="1"/>
          <p:nvPr/>
        </p:nvSpPr>
        <p:spPr>
          <a:xfrm>
            <a:off x="3153812" y="1145478"/>
            <a:ext cx="3733800" cy="400110"/>
          </a:xfrm>
          <a:prstGeom prst="rect">
            <a:avLst/>
          </a:prstGeom>
          <a:noFill/>
        </p:spPr>
        <p:txBody>
          <a:bodyPr wrap="square" rtlCol="0">
            <a:spAutoFit/>
          </a:bodyPr>
          <a:lstStyle/>
          <a:p>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SY 2023-2024 Seniors:  199</a:t>
            </a:r>
          </a:p>
        </p:txBody>
      </p:sp>
    </p:spTree>
    <p:extLst>
      <p:ext uri="{BB962C8B-B14F-4D97-AF65-F5344CB8AC3E}">
        <p14:creationId xmlns:p14="http://schemas.microsoft.com/office/powerpoint/2010/main" val="1120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788" y="838200"/>
            <a:ext cx="18288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Y</a:t>
            </a:r>
          </a:p>
        </p:txBody>
      </p:sp>
      <p:sp>
        <p:nvSpPr>
          <p:cNvPr id="7" name="Rectangle 6"/>
          <p:cNvSpPr/>
          <p:nvPr/>
        </p:nvSpPr>
        <p:spPr>
          <a:xfrm>
            <a:off x="2057400" y="838200"/>
            <a:ext cx="19812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p:nvSpPr>
        <p:spPr>
          <a:xfrm>
            <a:off x="4191000" y="838200"/>
            <a:ext cx="16764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a:off x="5943600" y="838200"/>
            <a:ext cx="15240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a:off x="7620000" y="838200"/>
            <a:ext cx="13716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Y</a:t>
            </a:r>
          </a:p>
        </p:txBody>
      </p:sp>
      <p:sp>
        <p:nvSpPr>
          <p:cNvPr id="16" name="Curved Down Arrow 15"/>
          <p:cNvSpPr/>
          <p:nvPr/>
        </p:nvSpPr>
        <p:spPr>
          <a:xfrm>
            <a:off x="990600" y="533400"/>
            <a:ext cx="15240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7" name="Curved Down Arrow 16"/>
          <p:cNvSpPr/>
          <p:nvPr/>
        </p:nvSpPr>
        <p:spPr>
          <a:xfrm>
            <a:off x="4419600" y="533400"/>
            <a:ext cx="15240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8" name="Curved Down Arrow 17"/>
          <p:cNvSpPr/>
          <p:nvPr/>
        </p:nvSpPr>
        <p:spPr>
          <a:xfrm>
            <a:off x="6096000" y="533400"/>
            <a:ext cx="15240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9" name="Curved Down Arrow 18"/>
          <p:cNvSpPr/>
          <p:nvPr/>
        </p:nvSpPr>
        <p:spPr>
          <a:xfrm>
            <a:off x="2667000" y="533400"/>
            <a:ext cx="15240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27659" name="TextBox 24"/>
          <p:cNvSpPr txBox="1">
            <a:spLocks noChangeArrowheads="1"/>
          </p:cNvSpPr>
          <p:nvPr/>
        </p:nvSpPr>
        <p:spPr bwMode="auto">
          <a:xfrm>
            <a:off x="6827874" y="54630"/>
            <a:ext cx="2743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400" dirty="0">
                <a:solidFill>
                  <a:prstClr val="black"/>
                </a:solidFill>
                <a:latin typeface="Arial" panose="020B0604020202020204" pitchFamily="34" charset="0"/>
                <a:cs typeface="Arial" panose="020B0604020202020204" pitchFamily="34" charset="0"/>
              </a:rPr>
              <a:t>NAME_____________</a:t>
            </a:r>
          </a:p>
          <a:p>
            <a:pPr eaLnBrk="1" fontAlgn="base" hangingPunct="1">
              <a:spcBef>
                <a:spcPct val="0"/>
              </a:spcBef>
              <a:spcAft>
                <a:spcPct val="0"/>
              </a:spcAft>
              <a:buFontTx/>
              <a:buNone/>
            </a:pPr>
            <a:r>
              <a:rPr lang="en-US" altLang="en-US" sz="1400" dirty="0">
                <a:solidFill>
                  <a:prstClr val="black"/>
                </a:solidFill>
                <a:latin typeface="Arial" panose="020B0604020202020204" pitchFamily="34" charset="0"/>
                <a:cs typeface="Arial" panose="020B0604020202020204" pitchFamily="34" charset="0"/>
              </a:rPr>
              <a:t>CAREER______________</a:t>
            </a:r>
          </a:p>
        </p:txBody>
      </p:sp>
      <p:sp>
        <p:nvSpPr>
          <p:cNvPr id="27660" name="TextBox 25"/>
          <p:cNvSpPr txBox="1">
            <a:spLocks noChangeArrowheads="1"/>
          </p:cNvSpPr>
          <p:nvPr/>
        </p:nvSpPr>
        <p:spPr bwMode="auto">
          <a:xfrm>
            <a:off x="1371600" y="20422"/>
            <a:ext cx="5451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800" b="1"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YEAR CADET PERSONAL DEVELOPMENT PLAN</a:t>
            </a:r>
          </a:p>
        </p:txBody>
      </p:sp>
      <p:pic>
        <p:nvPicPr>
          <p:cNvPr id="27661"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23825"/>
            <a:ext cx="1019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Table 19"/>
          <p:cNvGraphicFramePr>
            <a:graphicFrameLocks noGrp="1"/>
          </p:cNvGraphicFramePr>
          <p:nvPr>
            <p:extLst>
              <p:ext uri="{D42A27DB-BD31-4B8C-83A1-F6EECF244321}">
                <p14:modId xmlns:p14="http://schemas.microsoft.com/office/powerpoint/2010/main" val="4182934146"/>
              </p:ext>
            </p:extLst>
          </p:nvPr>
        </p:nvGraphicFramePr>
        <p:xfrm>
          <a:off x="152400" y="914400"/>
          <a:ext cx="1752600" cy="5170810"/>
        </p:xfrm>
        <a:graphic>
          <a:graphicData uri="http://schemas.openxmlformats.org/drawingml/2006/table">
            <a:tbl>
              <a:tblPr/>
              <a:tblGrid>
                <a:gridCol w="1408841">
                  <a:extLst>
                    <a:ext uri="{9D8B030D-6E8A-4147-A177-3AD203B41FA5}">
                      <a16:colId xmlns:a16="http://schemas.microsoft.com/office/drawing/2014/main" val="20000"/>
                    </a:ext>
                  </a:extLst>
                </a:gridCol>
                <a:gridCol w="343759">
                  <a:extLst>
                    <a:ext uri="{9D8B030D-6E8A-4147-A177-3AD203B41FA5}">
                      <a16:colId xmlns:a16="http://schemas.microsoft.com/office/drawing/2014/main" val="20001"/>
                    </a:ext>
                  </a:extLst>
                </a:gridCol>
              </a:tblGrid>
              <a:tr h="185730">
                <a:tc>
                  <a:txBody>
                    <a:bodyPr/>
                    <a:lstStyle/>
                    <a:p>
                      <a:pPr algn="l" fontAlgn="b"/>
                      <a:r>
                        <a:rPr lang="en-US" sz="1200" b="1" i="0" u="none" strike="noStrike" dirty="0">
                          <a:solidFill>
                            <a:schemeClr val="tx1"/>
                          </a:solidFill>
                          <a:latin typeface="Calibri"/>
                        </a:rPr>
                        <a:t>9</a:t>
                      </a:r>
                      <a:r>
                        <a:rPr lang="en-US" sz="1200" b="1" i="0" u="none" strike="noStrike" baseline="30000" dirty="0">
                          <a:solidFill>
                            <a:schemeClr val="tx1"/>
                          </a:solidFill>
                          <a:latin typeface="Calibri"/>
                        </a:rPr>
                        <a:t>th</a:t>
                      </a:r>
                      <a:r>
                        <a:rPr lang="en-US" sz="1200" b="1" i="0" u="none" strike="noStrike" dirty="0">
                          <a:solidFill>
                            <a:schemeClr val="tx1"/>
                          </a:solidFill>
                          <a:latin typeface="Calibri"/>
                        </a:rPr>
                        <a:t> Grade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800" b="1" i="0" u="none" strike="noStrike" dirty="0">
                          <a:solidFill>
                            <a:srgbClr val="000000"/>
                          </a:solidFill>
                          <a:latin typeface="Zapf Dingbats"/>
                        </a:rPr>
                        <a:t>ACH</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5730">
                <a:tc>
                  <a:txBody>
                    <a:bodyPr/>
                    <a:lstStyle/>
                    <a:p>
                      <a:pPr algn="l" fontAlgn="b"/>
                      <a:r>
                        <a:rPr lang="en-US" sz="10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Zapf Dingbats"/>
                        </a:rPr>
                        <a:t> Y or 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5730">
                <a:tc>
                  <a:txBody>
                    <a:bodyPr/>
                    <a:lstStyle/>
                    <a:p>
                      <a:pPr algn="l" fontAlgn="b"/>
                      <a:r>
                        <a:rPr lang="en-US" sz="1000" b="0" i="0" u="none" strike="noStrike" dirty="0">
                          <a:solidFill>
                            <a:srgbClr val="000000"/>
                          </a:solidFill>
                          <a:latin typeface="Calibri"/>
                        </a:rPr>
                        <a:t>Establish Meaningful Goals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800" b="0"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9643">
                <a:tc>
                  <a:txBody>
                    <a:bodyPr/>
                    <a:lstStyle/>
                    <a:p>
                      <a:pPr algn="l" fontAlgn="b"/>
                      <a:r>
                        <a:rPr lang="en-US" sz="1000" b="0" i="0" u="none" strike="noStrike" dirty="0">
                          <a:solidFill>
                            <a:srgbClr val="000000"/>
                          </a:solidFill>
                          <a:latin typeface="+mn-lt"/>
                        </a:rPr>
                        <a:t>Attain</a:t>
                      </a:r>
                      <a:r>
                        <a:rPr lang="en-US" sz="1000" b="0" i="0" u="none" strike="noStrike" baseline="0" dirty="0">
                          <a:solidFill>
                            <a:srgbClr val="000000"/>
                          </a:solidFill>
                          <a:latin typeface="+mn-lt"/>
                        </a:rPr>
                        <a:t> Minimum G</a:t>
                      </a:r>
                      <a:r>
                        <a:rPr lang="en-US" sz="1000" b="0" i="0" u="none" strike="noStrike" dirty="0">
                          <a:solidFill>
                            <a:srgbClr val="000000"/>
                          </a:solidFill>
                          <a:latin typeface="+mn-lt"/>
                        </a:rPr>
                        <a:t>PA of 2.5-2.75+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9643">
                <a:tc>
                  <a:txBody>
                    <a:bodyPr/>
                    <a:lstStyle/>
                    <a:p>
                      <a:pPr algn="l" fontAlgn="b"/>
                      <a:r>
                        <a:rPr lang="en-US" sz="1000" b="0" i="0" u="none" strike="noStrike" dirty="0">
                          <a:solidFill>
                            <a:srgbClr val="000000"/>
                          </a:solidFill>
                          <a:latin typeface="+mn-lt"/>
                        </a:rPr>
                        <a:t>Attain</a:t>
                      </a:r>
                      <a:r>
                        <a:rPr lang="en-US" sz="1000" b="0" i="0" u="none" strike="noStrike" baseline="0" dirty="0">
                          <a:solidFill>
                            <a:srgbClr val="000000"/>
                          </a:solidFill>
                          <a:latin typeface="+mn-lt"/>
                        </a:rPr>
                        <a:t> Minimum C</a:t>
                      </a:r>
                      <a:r>
                        <a:rPr lang="en-US" sz="1000" b="0" i="0" u="none" strike="noStrike" dirty="0">
                          <a:solidFill>
                            <a:srgbClr val="000000"/>
                          </a:solidFill>
                          <a:latin typeface="+mn-lt"/>
                        </a:rPr>
                        <a:t>C Score 50% in</a:t>
                      </a:r>
                      <a:r>
                        <a:rPr lang="en-US" sz="1000" b="0" i="0" u="none" strike="noStrike" baseline="0" dirty="0">
                          <a:solidFill>
                            <a:srgbClr val="000000"/>
                          </a:solidFill>
                          <a:latin typeface="+mn-lt"/>
                        </a:rPr>
                        <a:t> each</a:t>
                      </a:r>
                      <a:r>
                        <a:rPr lang="en-US" sz="1000" b="0" i="0" u="none" strike="noStrike" dirty="0">
                          <a:solidFill>
                            <a:srgbClr val="000000"/>
                          </a:solidFill>
                          <a:latin typeface="+mn-lt"/>
                        </a:rPr>
                        <a:t> event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9643">
                <a:tc>
                  <a:txBody>
                    <a:bodyPr/>
                    <a:lstStyle/>
                    <a:p>
                      <a:pPr algn="l" fontAlgn="b"/>
                      <a:r>
                        <a:rPr lang="en-US" sz="1000" b="0" i="0" u="none" strike="noStrike" dirty="0">
                          <a:solidFill>
                            <a:srgbClr val="000000"/>
                          </a:solidFill>
                          <a:latin typeface="+mn-lt"/>
                        </a:rPr>
                        <a:t>Participate</a:t>
                      </a:r>
                      <a:r>
                        <a:rPr lang="en-US" sz="1000" b="0" i="0" u="none" strike="noStrike" baseline="0" dirty="0">
                          <a:solidFill>
                            <a:srgbClr val="000000"/>
                          </a:solidFill>
                          <a:latin typeface="+mn-lt"/>
                        </a:rPr>
                        <a:t> on J</a:t>
                      </a:r>
                      <a:r>
                        <a:rPr lang="en-US" sz="1000" b="0" i="0" u="none" strike="noStrike" dirty="0">
                          <a:solidFill>
                            <a:srgbClr val="000000"/>
                          </a:solidFill>
                          <a:latin typeface="+mn-lt"/>
                        </a:rPr>
                        <a:t>ROTC Team (Get Physical Exam)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964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Participate in Extra Curricular School Activities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19643">
                <a:tc>
                  <a:txBody>
                    <a:bodyPr/>
                    <a:lstStyle/>
                    <a:p>
                      <a:pPr algn="l" fontAlgn="b"/>
                      <a:r>
                        <a:rPr lang="en-US" sz="1000" b="0" i="0" u="none" strike="noStrike" dirty="0">
                          <a:solidFill>
                            <a:srgbClr val="000000"/>
                          </a:solidFill>
                          <a:latin typeface="+mn-lt"/>
                        </a:rPr>
                        <a:t>Demonstrate</a:t>
                      </a:r>
                      <a:r>
                        <a:rPr lang="en-US" sz="1000" b="0" i="0" u="none" strike="noStrike" baseline="0" dirty="0">
                          <a:solidFill>
                            <a:srgbClr val="000000"/>
                          </a:solidFill>
                          <a:latin typeface="+mn-lt"/>
                        </a:rPr>
                        <a:t> W</a:t>
                      </a:r>
                      <a:r>
                        <a:rPr lang="en-US" sz="1000" b="0" i="0" u="none" strike="noStrike" dirty="0">
                          <a:solidFill>
                            <a:srgbClr val="000000"/>
                          </a:solidFill>
                          <a:latin typeface="+mn-lt"/>
                        </a:rPr>
                        <a:t>ritten Communication</a:t>
                      </a:r>
                      <a:r>
                        <a:rPr lang="en-US" sz="1000" b="0" i="0" u="none" strike="noStrike" baseline="0" dirty="0">
                          <a:solidFill>
                            <a:srgbClr val="000000"/>
                          </a:solidFill>
                          <a:latin typeface="+mn-lt"/>
                        </a:rPr>
                        <a:t> S</a:t>
                      </a:r>
                      <a:r>
                        <a:rPr lang="en-US" sz="1000" b="0" i="0" u="none" strike="noStrike" dirty="0">
                          <a:solidFill>
                            <a:srgbClr val="000000"/>
                          </a:solidFill>
                          <a:latin typeface="+mn-lt"/>
                        </a:rPr>
                        <a:t>kills (3)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19643">
                <a:tc>
                  <a:txBody>
                    <a:bodyPr/>
                    <a:lstStyle/>
                    <a:p>
                      <a:pPr algn="l" fontAlgn="b"/>
                      <a:r>
                        <a:rPr lang="en-US" sz="1000" b="0" i="0" u="none" strike="noStrike" dirty="0">
                          <a:solidFill>
                            <a:srgbClr val="000000"/>
                          </a:solidFill>
                          <a:latin typeface="+mn-lt"/>
                        </a:rPr>
                        <a:t>Demonstrate Oral</a:t>
                      </a:r>
                      <a:r>
                        <a:rPr lang="en-US" sz="1000" b="0" i="0" u="none" strike="noStrike" baseline="0" dirty="0">
                          <a:solidFill>
                            <a:srgbClr val="000000"/>
                          </a:solidFill>
                          <a:latin typeface="+mn-lt"/>
                        </a:rPr>
                        <a:t> Communication Skills (3)</a:t>
                      </a:r>
                      <a:r>
                        <a:rPr lang="en-US" sz="1000" b="0" i="0" u="none" strike="noStrike" dirty="0">
                          <a:solidFill>
                            <a:srgbClr val="000000"/>
                          </a:solidFill>
                          <a:latin typeface="+mn-lt"/>
                        </a:rPr>
                        <a:t> </a:t>
                      </a:r>
                      <a:endParaRPr lang="en-US" sz="1000" b="0"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964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Perform Community Service Activity (1)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1964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Participate in Service-Learning Project ( 1)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573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Demonstrate Teamwork</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17501">
                <a:tc>
                  <a:txBody>
                    <a:bodyPr/>
                    <a:lstStyle/>
                    <a:p>
                      <a:pPr algn="l" fontAlgn="b"/>
                      <a:r>
                        <a:rPr lang="en-US" sz="1000" b="0" i="0" u="none" strike="noStrike" dirty="0">
                          <a:solidFill>
                            <a:srgbClr val="000000"/>
                          </a:solidFill>
                          <a:latin typeface="Calibri"/>
                        </a:rPr>
                        <a:t>Review Transcript Qtrly (Update Shot Records)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19643">
                <a:tc>
                  <a:txBody>
                    <a:bodyPr/>
                    <a:lstStyle/>
                    <a:p>
                      <a:pPr algn="l" fontAlgn="b"/>
                      <a:r>
                        <a:rPr lang="en-US" sz="1000" b="0" i="0" u="none" strike="noStrike" dirty="0">
                          <a:solidFill>
                            <a:srgbClr val="000000"/>
                          </a:solidFill>
                          <a:latin typeface="Calibri"/>
                        </a:rPr>
                        <a:t>Attend at least one Formal Social Event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4669">
                <a:tc>
                  <a:txBody>
                    <a:bodyPr/>
                    <a:lstStyle/>
                    <a:p>
                      <a:pPr algn="l" fontAlgn="b"/>
                      <a:r>
                        <a:rPr lang="en-US" sz="1000" b="0" i="0" u="none" strike="noStrike" dirty="0">
                          <a:solidFill>
                            <a:srgbClr val="000000"/>
                          </a:solidFill>
                          <a:latin typeface="+mn-lt"/>
                        </a:rPr>
                        <a:t>Attain</a:t>
                      </a:r>
                      <a:r>
                        <a:rPr lang="en-US" sz="1000" b="0" i="0" u="none" strike="noStrike" baseline="0" dirty="0">
                          <a:solidFill>
                            <a:srgbClr val="000000"/>
                          </a:solidFill>
                          <a:latin typeface="+mn-lt"/>
                        </a:rPr>
                        <a:t> Rank of PFC</a:t>
                      </a:r>
                      <a:endParaRPr lang="en-US" sz="1000" b="0" i="0" u="none" strike="noStrike" dirty="0">
                        <a:solidFill>
                          <a:srgbClr val="000000"/>
                        </a:solidFill>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1964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Participate in Educational Field Trip (Top 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8573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ADA (176+ Days)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573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Attend JCLC (Top 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47980">
                <a:tc>
                  <a:txBody>
                    <a:bodyPr/>
                    <a:lstStyle/>
                    <a:p>
                      <a:pPr algn="l" fontAlgn="b"/>
                      <a:r>
                        <a:rPr lang="en-US" sz="1100" b="0" i="0" u="none" strike="noStrike" dirty="0">
                          <a:solidFill>
                            <a:srgbClr val="000000"/>
                          </a:solidFill>
                          <a:latin typeface="Calibri"/>
                        </a:rPr>
                        <a:t>Active involvement in faith</a:t>
                      </a:r>
                      <a:r>
                        <a:rPr lang="en-US" sz="1100" b="0" i="0" u="none" strike="noStrike" baseline="0" dirty="0">
                          <a:solidFill>
                            <a:srgbClr val="000000"/>
                          </a:solidFill>
                          <a:latin typeface="Calibri"/>
                        </a:rPr>
                        <a:t> b</a:t>
                      </a:r>
                      <a:r>
                        <a:rPr lang="en-US" sz="1100" b="0" i="0" u="none" strike="noStrike" dirty="0">
                          <a:solidFill>
                            <a:srgbClr val="000000"/>
                          </a:solidFill>
                          <a:latin typeface="Calibri"/>
                        </a:rPr>
                        <a:t>ased institution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800" b="0"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065846414"/>
              </p:ext>
            </p:extLst>
          </p:nvPr>
        </p:nvGraphicFramePr>
        <p:xfrm>
          <a:off x="2057400" y="914400"/>
          <a:ext cx="1981200" cy="5999472"/>
        </p:xfrm>
        <a:graphic>
          <a:graphicData uri="http://schemas.openxmlformats.org/drawingml/2006/table">
            <a:tbl>
              <a:tblPr/>
              <a:tblGrid>
                <a:gridCol w="1629415">
                  <a:extLst>
                    <a:ext uri="{9D8B030D-6E8A-4147-A177-3AD203B41FA5}">
                      <a16:colId xmlns:a16="http://schemas.microsoft.com/office/drawing/2014/main" val="20000"/>
                    </a:ext>
                  </a:extLst>
                </a:gridCol>
                <a:gridCol w="351785">
                  <a:extLst>
                    <a:ext uri="{9D8B030D-6E8A-4147-A177-3AD203B41FA5}">
                      <a16:colId xmlns:a16="http://schemas.microsoft.com/office/drawing/2014/main" val="20001"/>
                    </a:ext>
                  </a:extLst>
                </a:gridCol>
              </a:tblGrid>
              <a:tr h="167554">
                <a:tc>
                  <a:txBody>
                    <a:bodyPr/>
                    <a:lstStyle/>
                    <a:p>
                      <a:pPr algn="l" fontAlgn="b"/>
                      <a:r>
                        <a:rPr lang="en-US" sz="1200" b="1" i="0" u="none" strike="noStrike" dirty="0">
                          <a:solidFill>
                            <a:srgbClr val="000000"/>
                          </a:solidFill>
                          <a:latin typeface="Calibri"/>
                        </a:rPr>
                        <a:t>10</a:t>
                      </a:r>
                      <a:r>
                        <a:rPr lang="en-US" sz="1200" b="1" i="0" u="none" strike="noStrike" baseline="30000" dirty="0">
                          <a:solidFill>
                            <a:srgbClr val="000000"/>
                          </a:solidFill>
                          <a:latin typeface="Calibri"/>
                        </a:rPr>
                        <a:t>th</a:t>
                      </a:r>
                      <a:r>
                        <a:rPr lang="en-US" sz="1200" b="1" i="0" u="none" strike="noStrike" dirty="0">
                          <a:solidFill>
                            <a:srgbClr val="000000"/>
                          </a:solidFill>
                          <a:latin typeface="Calibri"/>
                        </a:rPr>
                        <a:t> Grade</a:t>
                      </a:r>
                    </a:p>
                  </a:txBody>
                  <a:tcPr marL="9144"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1" i="0" u="none" strike="noStrike" dirty="0">
                          <a:solidFill>
                            <a:srgbClr val="000000"/>
                          </a:solidFill>
                          <a:latin typeface="Calibri"/>
                        </a:rPr>
                        <a:t>ACH</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7554">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Y or N</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75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Review and Update Goals</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latin typeface="Calibri"/>
                      </a:endParaRP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75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Attain Minimum GPA of 2.75-3.0+</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Calibri"/>
                      </a:endParaRP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679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Attain Minimum CC Score of 65% in</a:t>
                      </a:r>
                      <a:r>
                        <a:rPr lang="en-US" sz="1000" b="0" i="0" u="none" strike="noStrike" baseline="0" dirty="0">
                          <a:solidFill>
                            <a:srgbClr val="000000"/>
                          </a:solidFill>
                          <a:latin typeface="+mn-lt"/>
                        </a:rPr>
                        <a:t> each</a:t>
                      </a:r>
                      <a:r>
                        <a:rPr lang="en-US" sz="1000" b="0" i="0" u="none" strike="noStrike" dirty="0">
                          <a:solidFill>
                            <a:srgbClr val="000000"/>
                          </a:solidFill>
                          <a:latin typeface="+mn-lt"/>
                        </a:rPr>
                        <a:t> event</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679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Participate on JROTC Team (Get Physical Exam)</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679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Participate in Extra Curricular School Activities</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6314">
                <a:tc>
                  <a:txBody>
                    <a:bodyPr/>
                    <a:lstStyle/>
                    <a:p>
                      <a:pPr algn="l" fontAlgn="b"/>
                      <a:r>
                        <a:rPr lang="en-US" sz="900" b="0" i="0" u="none" strike="noStrike" dirty="0">
                          <a:solidFill>
                            <a:srgbClr val="000000"/>
                          </a:solidFill>
                          <a:latin typeface="Calibri"/>
                        </a:rPr>
                        <a:t>Demonstrate</a:t>
                      </a:r>
                      <a:r>
                        <a:rPr lang="en-US" sz="900" b="0" i="0" u="none" strike="noStrike" baseline="0" dirty="0">
                          <a:solidFill>
                            <a:srgbClr val="000000"/>
                          </a:solidFill>
                          <a:latin typeface="Calibri"/>
                        </a:rPr>
                        <a:t> I</a:t>
                      </a:r>
                      <a:r>
                        <a:rPr lang="en-US" sz="900" b="0" i="0" u="none" strike="noStrike" dirty="0">
                          <a:solidFill>
                            <a:srgbClr val="000000"/>
                          </a:solidFill>
                          <a:latin typeface="Calibri"/>
                        </a:rPr>
                        <a:t>mproved Written Communication Skills (4)</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16797">
                <a:tc>
                  <a:txBody>
                    <a:bodyPr/>
                    <a:lstStyle/>
                    <a:p>
                      <a:pPr algn="l" fontAlgn="b"/>
                      <a:r>
                        <a:rPr lang="en-US" sz="1000" b="0" i="0" u="none" strike="noStrike" dirty="0">
                          <a:solidFill>
                            <a:srgbClr val="000000"/>
                          </a:solidFill>
                          <a:latin typeface="Calibri"/>
                        </a:rPr>
                        <a:t>Demonstrate Improved Oral Communication Skills (4)</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7554">
                <a:tc>
                  <a:txBody>
                    <a:bodyPr/>
                    <a:lstStyle/>
                    <a:p>
                      <a:pPr algn="l" fontAlgn="b"/>
                      <a:r>
                        <a:rPr lang="en-US" sz="1000" b="0" i="0" u="none" strike="noStrike" dirty="0">
                          <a:solidFill>
                            <a:srgbClr val="000000"/>
                          </a:solidFill>
                          <a:latin typeface="Calibri"/>
                        </a:rPr>
                        <a:t>Attend 2 ACT/SAT Workshops</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1679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Demonstrate Knowledge in First Aid</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1679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Perform Community Service</a:t>
                      </a:r>
                      <a:r>
                        <a:rPr lang="en-US" sz="1000" b="0" i="0" u="none" strike="noStrike" baseline="0" dirty="0">
                          <a:solidFill>
                            <a:srgbClr val="000000"/>
                          </a:solidFill>
                          <a:latin typeface="+mn-lt"/>
                        </a:rPr>
                        <a:t> Activity </a:t>
                      </a:r>
                      <a:r>
                        <a:rPr lang="en-US" sz="1000" b="0" i="0" u="none" strike="noStrike" dirty="0">
                          <a:solidFill>
                            <a:srgbClr val="000000"/>
                          </a:solidFill>
                          <a:latin typeface="+mn-lt"/>
                        </a:rPr>
                        <a:t>(2)</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1679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Participate in Service-Learning Project (1)</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6755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National Honor Society</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67554">
                <a:tc>
                  <a:txBody>
                    <a:bodyPr/>
                    <a:lstStyle/>
                    <a:p>
                      <a:pPr algn="l" fontAlgn="b"/>
                      <a:r>
                        <a:rPr lang="en-US" sz="1000" b="0" i="0" u="none" strike="noStrike" dirty="0">
                          <a:solidFill>
                            <a:srgbClr val="000000"/>
                          </a:solidFill>
                          <a:latin typeface="+mn-lt"/>
                        </a:rPr>
                        <a:t>Review Transcript</a:t>
                      </a:r>
                      <a:r>
                        <a:rPr lang="en-US" sz="1000" b="0" i="0" u="none" strike="noStrike" baseline="0" dirty="0">
                          <a:solidFill>
                            <a:srgbClr val="000000"/>
                          </a:solidFill>
                          <a:latin typeface="Calibri"/>
                        </a:rPr>
                        <a:t> Qtrly</a:t>
                      </a:r>
                      <a:endParaRPr lang="en-US" sz="1000" b="0" i="0" u="none" strike="noStrike" dirty="0">
                        <a:solidFill>
                          <a:srgbClr val="000000"/>
                        </a:solidFill>
                        <a:latin typeface="+mn-lt"/>
                      </a:endParaRP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67554">
                <a:tc>
                  <a:txBody>
                    <a:bodyPr/>
                    <a:lstStyle/>
                    <a:p>
                      <a:pPr algn="l" fontAlgn="b"/>
                      <a:r>
                        <a:rPr lang="en-US" sz="1000" b="0" i="0" u="none" strike="noStrike" dirty="0">
                          <a:solidFill>
                            <a:srgbClr val="000000"/>
                          </a:solidFill>
                          <a:latin typeface="Calibri"/>
                        </a:rPr>
                        <a:t>Pass SATP</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67554">
                <a:tc>
                  <a:txBody>
                    <a:bodyPr/>
                    <a:lstStyle/>
                    <a:p>
                      <a:pPr algn="l" fontAlgn="b"/>
                      <a:r>
                        <a:rPr lang="en-US" sz="1000" b="0" i="0" u="none" strike="noStrike" dirty="0">
                          <a:solidFill>
                            <a:srgbClr val="000000"/>
                          </a:solidFill>
                          <a:latin typeface="Calibri"/>
                        </a:rPr>
                        <a:t>Obtain</a:t>
                      </a:r>
                      <a:r>
                        <a:rPr lang="en-US" sz="1000" b="0" i="0" u="none" strike="noStrike" baseline="0" dirty="0">
                          <a:solidFill>
                            <a:srgbClr val="000000"/>
                          </a:solidFill>
                          <a:latin typeface="Calibri"/>
                        </a:rPr>
                        <a:t> J</a:t>
                      </a:r>
                      <a:r>
                        <a:rPr lang="en-US" sz="1000" b="0" i="0" u="none" strike="noStrike" dirty="0">
                          <a:solidFill>
                            <a:srgbClr val="000000"/>
                          </a:solidFill>
                          <a:latin typeface="Calibri"/>
                        </a:rPr>
                        <a:t>ROTC PE Credit</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9388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Attain</a:t>
                      </a:r>
                      <a:r>
                        <a:rPr lang="en-US" sz="1000" b="0" i="0" u="none" strike="noStrike" baseline="0" dirty="0">
                          <a:solidFill>
                            <a:srgbClr val="000000"/>
                          </a:solidFill>
                          <a:latin typeface="+mn-lt"/>
                        </a:rPr>
                        <a:t> R</a:t>
                      </a:r>
                      <a:r>
                        <a:rPr lang="en-US" sz="1000" b="0" i="0" u="none" strike="noStrike" dirty="0">
                          <a:solidFill>
                            <a:srgbClr val="000000"/>
                          </a:solidFill>
                          <a:latin typeface="+mn-lt"/>
                        </a:rPr>
                        <a:t>ank of CPL/SGT</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9388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Demonstrates Teamwork</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9388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Selected as a Squad Leader</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9388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Attend JCLC</a:t>
                      </a:r>
                      <a:r>
                        <a:rPr lang="en-US" sz="1000" b="0" i="0" u="none" strike="noStrike" baseline="0" dirty="0">
                          <a:solidFill>
                            <a:srgbClr val="000000"/>
                          </a:solidFill>
                          <a:latin typeface="+mn-lt"/>
                        </a:rPr>
                        <a:t> (up to 5 cadets)</a:t>
                      </a:r>
                      <a:endParaRPr lang="en-US" sz="1000" b="0" i="0" u="none" strike="noStrike" dirty="0">
                        <a:solidFill>
                          <a:srgbClr val="000000"/>
                        </a:solidFill>
                        <a:latin typeface="+mn-lt"/>
                      </a:endParaRP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9388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Attend STEM</a:t>
                      </a:r>
                      <a:r>
                        <a:rPr lang="en-US" sz="1000" b="0" i="0" u="none" strike="noStrike" baseline="0" dirty="0">
                          <a:solidFill>
                            <a:srgbClr val="000000"/>
                          </a:solidFill>
                          <a:latin typeface="+mn-lt"/>
                        </a:rPr>
                        <a:t> (5 cadets)</a:t>
                      </a:r>
                      <a:endParaRPr lang="en-US" sz="1000" b="0" i="0" u="none" strike="noStrike" dirty="0">
                        <a:solidFill>
                          <a:srgbClr val="000000"/>
                        </a:solidFill>
                        <a:latin typeface="+mn-lt"/>
                      </a:endParaRP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9388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Attend HOBY (1 cadet)</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31679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Attend at least one Formal Social Event and Field Trip</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93884">
                <a:tc>
                  <a:txBody>
                    <a:bodyPr/>
                    <a:lstStyle/>
                    <a:p>
                      <a:pPr algn="l" fontAlgn="b"/>
                      <a:r>
                        <a:rPr lang="en-US" sz="1000" b="0" i="0" u="none" strike="noStrike" dirty="0">
                          <a:solidFill>
                            <a:srgbClr val="000000"/>
                          </a:solidFill>
                          <a:latin typeface="Calibri"/>
                        </a:rPr>
                        <a:t>ADA (176+ Days)</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6314">
                <a:tc>
                  <a:txBody>
                    <a:bodyPr/>
                    <a:lstStyle/>
                    <a:p>
                      <a:pPr algn="l" fontAlgn="b"/>
                      <a:r>
                        <a:rPr lang="en-US" sz="900" b="0" i="0" u="none" strike="noStrike" dirty="0">
                          <a:solidFill>
                            <a:srgbClr val="000000"/>
                          </a:solidFill>
                          <a:latin typeface="+mn-lt"/>
                        </a:rPr>
                        <a:t>Active involvement in faith</a:t>
                      </a:r>
                    </a:p>
                    <a:p>
                      <a:pPr algn="l" fontAlgn="b"/>
                      <a:r>
                        <a:rPr lang="en-US" sz="900" b="0" i="0" u="none" strike="noStrike" dirty="0">
                          <a:solidFill>
                            <a:srgbClr val="000000"/>
                          </a:solidFill>
                          <a:latin typeface="+mn-lt"/>
                        </a:rPr>
                        <a:t>Based institution</a:t>
                      </a: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latin typeface="Calibri"/>
                      </a:endParaRPr>
                    </a:p>
                  </a:txBody>
                  <a:tcPr marL="11967" marR="11967" marT="119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513543669"/>
              </p:ext>
            </p:extLst>
          </p:nvPr>
        </p:nvGraphicFramePr>
        <p:xfrm>
          <a:off x="6019800" y="787400"/>
          <a:ext cx="1447800" cy="6013464"/>
        </p:xfrm>
        <a:graphic>
          <a:graphicData uri="http://schemas.openxmlformats.org/drawingml/2006/table">
            <a:tbl>
              <a:tblPr/>
              <a:tblGrid>
                <a:gridCol w="1100775">
                  <a:extLst>
                    <a:ext uri="{9D8B030D-6E8A-4147-A177-3AD203B41FA5}">
                      <a16:colId xmlns:a16="http://schemas.microsoft.com/office/drawing/2014/main" val="20000"/>
                    </a:ext>
                  </a:extLst>
                </a:gridCol>
                <a:gridCol w="347025">
                  <a:extLst>
                    <a:ext uri="{9D8B030D-6E8A-4147-A177-3AD203B41FA5}">
                      <a16:colId xmlns:a16="http://schemas.microsoft.com/office/drawing/2014/main" val="20001"/>
                    </a:ext>
                  </a:extLst>
                </a:gridCol>
              </a:tblGrid>
              <a:tr h="210786">
                <a:tc>
                  <a:txBody>
                    <a:bodyPr/>
                    <a:lstStyle/>
                    <a:p>
                      <a:pPr algn="l" fontAlgn="b"/>
                      <a:r>
                        <a:rPr lang="en-US" sz="1200" b="1" i="0" u="none" strike="noStrike" dirty="0">
                          <a:solidFill>
                            <a:srgbClr val="000000"/>
                          </a:solidFill>
                          <a:latin typeface="Calibri"/>
                        </a:rPr>
                        <a:t>12</a:t>
                      </a:r>
                      <a:r>
                        <a:rPr lang="en-US" sz="1200" b="1" i="0" u="none" strike="noStrike" baseline="30000" dirty="0">
                          <a:solidFill>
                            <a:srgbClr val="000000"/>
                          </a:solidFill>
                          <a:latin typeface="Calibri"/>
                        </a:rPr>
                        <a:t>th</a:t>
                      </a:r>
                      <a:r>
                        <a:rPr lang="en-US" sz="1200" b="1" i="0" u="none" strike="noStrike" dirty="0">
                          <a:solidFill>
                            <a:srgbClr val="000000"/>
                          </a:solidFill>
                          <a:latin typeface="Calibri"/>
                        </a:rPr>
                        <a:t> Grade</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1" i="0" u="none" strike="noStrike" dirty="0">
                          <a:solidFill>
                            <a:srgbClr val="000000"/>
                          </a:solidFill>
                          <a:latin typeface="Calibri"/>
                        </a:rPr>
                        <a:t>ACH</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0786">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Y or N</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7358">
                <a:tc>
                  <a:txBody>
                    <a:bodyPr/>
                    <a:lstStyle/>
                    <a:p>
                      <a:pPr algn="l" fontAlgn="b"/>
                      <a:r>
                        <a:rPr lang="en-US" sz="1000" b="0" i="0" u="none" strike="noStrike" dirty="0">
                          <a:solidFill>
                            <a:srgbClr val="000000"/>
                          </a:solidFill>
                          <a:latin typeface="Calibri"/>
                        </a:rPr>
                        <a:t>Intense Focus on Goals</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latin typeface="Calibri"/>
                      </a:endParaRP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3423">
                <a:tc>
                  <a:txBody>
                    <a:bodyPr/>
                    <a:lstStyle/>
                    <a:p>
                      <a:pPr algn="l" fontAlgn="b"/>
                      <a:r>
                        <a:rPr lang="en-US" sz="900" b="0" i="0" u="none" strike="noStrike" dirty="0">
                          <a:solidFill>
                            <a:srgbClr val="000000"/>
                          </a:solidFill>
                          <a:latin typeface="Calibri"/>
                        </a:rPr>
                        <a:t>On track to Graduate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3423">
                <a:tc>
                  <a:txBody>
                    <a:bodyPr/>
                    <a:lstStyle/>
                    <a:p>
                      <a:pPr algn="l" fontAlgn="b"/>
                      <a:r>
                        <a:rPr lang="en-US" sz="1000" b="0" i="0" u="none" strike="noStrike" dirty="0">
                          <a:solidFill>
                            <a:srgbClr val="000000"/>
                          </a:solidFill>
                          <a:latin typeface="Calibri"/>
                        </a:rPr>
                        <a:t>GPA 3.0</a:t>
                      </a:r>
                      <a:r>
                        <a:rPr lang="en-US" sz="1000" b="0" i="0" u="none" strike="noStrike" baseline="0" dirty="0">
                          <a:solidFill>
                            <a:srgbClr val="000000"/>
                          </a:solidFill>
                          <a:latin typeface="Calibri"/>
                        </a:rPr>
                        <a:t> </a:t>
                      </a:r>
                      <a:r>
                        <a:rPr lang="en-US" sz="1000" b="0" i="0" u="none" strike="noStrike" dirty="0">
                          <a:solidFill>
                            <a:srgbClr val="000000"/>
                          </a:solidFill>
                          <a:latin typeface="Calibri"/>
                        </a:rPr>
                        <a:t>- 3.3+</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7358">
                <a:tc>
                  <a:txBody>
                    <a:bodyPr/>
                    <a:lstStyle/>
                    <a:p>
                      <a:pPr algn="l" fontAlgn="b"/>
                      <a:r>
                        <a:rPr lang="en-US" sz="1000" b="0" i="0" u="none" strike="noStrike" dirty="0">
                          <a:solidFill>
                            <a:srgbClr val="000000"/>
                          </a:solidFill>
                          <a:latin typeface="Calibri"/>
                        </a:rPr>
                        <a:t>Finances/Budget/</a:t>
                      </a:r>
                    </a:p>
                    <a:p>
                      <a:pPr algn="l" fontAlgn="b"/>
                      <a:r>
                        <a:rPr lang="en-US" sz="1000" b="0" i="0" u="none" strike="noStrike" dirty="0">
                          <a:solidFill>
                            <a:srgbClr val="000000"/>
                          </a:solidFill>
                          <a:latin typeface="Calibri"/>
                        </a:rPr>
                        <a:t>Savings</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7358">
                <a:tc>
                  <a:txBody>
                    <a:bodyPr/>
                    <a:lstStyle/>
                    <a:p>
                      <a:pPr algn="l" fontAlgn="b"/>
                      <a:r>
                        <a:rPr lang="en-US" sz="1000" b="0" i="0" u="none" strike="noStrike" dirty="0">
                          <a:solidFill>
                            <a:srgbClr val="000000"/>
                          </a:solidFill>
                          <a:latin typeface="Calibri"/>
                        </a:rPr>
                        <a:t>Primary Staff Position</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17358">
                <a:tc>
                  <a:txBody>
                    <a:bodyPr/>
                    <a:lstStyle/>
                    <a:p>
                      <a:pPr algn="l" fontAlgn="b"/>
                      <a:r>
                        <a:rPr lang="en-US" sz="1000" b="0" i="0" u="none" strike="noStrike" dirty="0">
                          <a:solidFill>
                            <a:srgbClr val="000000"/>
                          </a:solidFill>
                          <a:latin typeface="Calibri"/>
                        </a:rPr>
                        <a:t>Submit College Applications (6+)</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3423">
                <a:tc>
                  <a:txBody>
                    <a:bodyPr/>
                    <a:lstStyle/>
                    <a:p>
                      <a:pPr algn="l" fontAlgn="b"/>
                      <a:r>
                        <a:rPr lang="en-US" sz="1000" b="0" i="0" u="none" strike="noStrike" dirty="0">
                          <a:solidFill>
                            <a:srgbClr val="000000"/>
                          </a:solidFill>
                          <a:latin typeface="Calibri"/>
                        </a:rPr>
                        <a:t>Receive LoA (6+)</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7358">
                <a:tc>
                  <a:txBody>
                    <a:bodyPr/>
                    <a:lstStyle/>
                    <a:p>
                      <a:pPr algn="l" fontAlgn="b"/>
                      <a:r>
                        <a:rPr lang="en-US" sz="1000" b="0" i="0" u="none" strike="noStrike" dirty="0">
                          <a:solidFill>
                            <a:srgbClr val="000000"/>
                          </a:solidFill>
                          <a:latin typeface="Calibri"/>
                        </a:rPr>
                        <a:t>Apply for Scholarships (10+)</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17358">
                <a:tc>
                  <a:txBody>
                    <a:bodyPr/>
                    <a:lstStyle/>
                    <a:p>
                      <a:pPr algn="l" fontAlgn="b"/>
                      <a:r>
                        <a:rPr lang="en-US" sz="1000" b="0" i="0" u="none" strike="noStrike" dirty="0">
                          <a:solidFill>
                            <a:srgbClr val="000000"/>
                          </a:solidFill>
                          <a:latin typeface="Calibri"/>
                        </a:rPr>
                        <a:t>Apply for Financial Aid (Spr)</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17358">
                <a:tc>
                  <a:txBody>
                    <a:bodyPr/>
                    <a:lstStyle/>
                    <a:p>
                      <a:pPr algn="l" fontAlgn="b"/>
                      <a:r>
                        <a:rPr lang="en-US" sz="1000" b="0" i="0" u="none" strike="noStrike" dirty="0">
                          <a:solidFill>
                            <a:srgbClr val="000000"/>
                          </a:solidFill>
                          <a:latin typeface="Calibri"/>
                        </a:rPr>
                        <a:t>ACT Improvement (21-24+)</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17358">
                <a:tc>
                  <a:txBody>
                    <a:bodyPr/>
                    <a:lstStyle/>
                    <a:p>
                      <a:pPr algn="l" fontAlgn="b"/>
                      <a:r>
                        <a:rPr lang="en-US" sz="1000" b="0" i="0" u="none" strike="noStrike" dirty="0">
                          <a:solidFill>
                            <a:srgbClr val="000000"/>
                          </a:solidFill>
                          <a:latin typeface="Calibri"/>
                        </a:rPr>
                        <a:t>CC Score 85 % ea event</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13423">
                <a:tc>
                  <a:txBody>
                    <a:bodyPr/>
                    <a:lstStyle/>
                    <a:p>
                      <a:pPr algn="l" fontAlgn="b"/>
                      <a:r>
                        <a:rPr lang="en-US" sz="900" b="0" i="0" u="none" strike="noStrike" dirty="0">
                          <a:solidFill>
                            <a:srgbClr val="000000"/>
                          </a:solidFill>
                          <a:latin typeface="Calibri"/>
                        </a:rPr>
                        <a:t>Community Service (3)</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13423">
                <a:tc>
                  <a:txBody>
                    <a:bodyPr/>
                    <a:lstStyle/>
                    <a:p>
                      <a:pPr algn="l" fontAlgn="b"/>
                      <a:r>
                        <a:rPr lang="en-US" sz="1000" b="0" i="0" u="none" strike="noStrike" dirty="0">
                          <a:solidFill>
                            <a:srgbClr val="000000"/>
                          </a:solidFill>
                          <a:latin typeface="Calibri"/>
                        </a:rPr>
                        <a:t>Service Learning (1)</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17358">
                <a:tc>
                  <a:txBody>
                    <a:bodyPr/>
                    <a:lstStyle/>
                    <a:p>
                      <a:pPr algn="l" fontAlgn="b"/>
                      <a:r>
                        <a:rPr lang="en-US" sz="1000" b="0" i="0" u="none" strike="noStrike" dirty="0">
                          <a:solidFill>
                            <a:srgbClr val="000000"/>
                          </a:solidFill>
                          <a:latin typeface="Calibri"/>
                        </a:rPr>
                        <a:t>Visit College Campuses (4)</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13423">
                <a:tc>
                  <a:txBody>
                    <a:bodyPr/>
                    <a:lstStyle/>
                    <a:p>
                      <a:pPr algn="l" fontAlgn="b"/>
                      <a:r>
                        <a:rPr lang="en-US" sz="1000" b="0" i="0" u="none" strike="noStrike" dirty="0">
                          <a:solidFill>
                            <a:srgbClr val="000000"/>
                          </a:solidFill>
                          <a:latin typeface="Calibri"/>
                        </a:rPr>
                        <a:t>Summer Internship</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13423">
                <a:tc>
                  <a:txBody>
                    <a:bodyPr/>
                    <a:lstStyle/>
                    <a:p>
                      <a:pPr algn="l" fontAlgn="b"/>
                      <a:r>
                        <a:rPr lang="en-US" sz="1000" b="0" i="0" u="none" strike="noStrike" dirty="0">
                          <a:solidFill>
                            <a:srgbClr val="000000"/>
                          </a:solidFill>
                          <a:latin typeface="Calibri"/>
                        </a:rPr>
                        <a:t>Review Transcript</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17358">
                <a:tc>
                  <a:txBody>
                    <a:bodyPr/>
                    <a:lstStyle/>
                    <a:p>
                      <a:pPr algn="l" fontAlgn="b"/>
                      <a:r>
                        <a:rPr lang="en-US" sz="1000" b="0" i="0" u="none" strike="noStrike" dirty="0">
                          <a:solidFill>
                            <a:srgbClr val="000000"/>
                          </a:solidFill>
                          <a:latin typeface="Calibri"/>
                        </a:rPr>
                        <a:t>School Extra Curricular Activities</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6878">
                <a:tc>
                  <a:txBody>
                    <a:bodyPr/>
                    <a:lstStyle/>
                    <a:p>
                      <a:pPr algn="l" fontAlgn="b"/>
                      <a:r>
                        <a:rPr lang="en-US" sz="900" b="0" i="0" u="none" strike="noStrike" dirty="0">
                          <a:solidFill>
                            <a:srgbClr val="000000"/>
                          </a:solidFill>
                          <a:latin typeface="Calibri"/>
                        </a:rPr>
                        <a:t>JROTC Teams (Physical Exam)</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13423">
                <a:tc>
                  <a:txBody>
                    <a:bodyPr/>
                    <a:lstStyle/>
                    <a:p>
                      <a:pPr algn="l" fontAlgn="b"/>
                      <a:r>
                        <a:rPr lang="en-US" sz="1000" b="0" i="0" u="none" strike="noStrike" dirty="0">
                          <a:solidFill>
                            <a:srgbClr val="000000"/>
                          </a:solidFill>
                          <a:latin typeface="Calibri"/>
                        </a:rPr>
                        <a:t>ADA (176+ Days)</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424038">
                <a:tc>
                  <a:txBody>
                    <a:bodyPr/>
                    <a:lstStyle/>
                    <a:p>
                      <a:pPr algn="l" fontAlgn="b"/>
                      <a:r>
                        <a:rPr lang="en-US" sz="900" b="0" i="0" u="none" strike="noStrike" dirty="0">
                          <a:solidFill>
                            <a:srgbClr val="000000"/>
                          </a:solidFill>
                          <a:latin typeface="+mn-lt"/>
                        </a:rPr>
                        <a:t>Active involvement in faith based</a:t>
                      </a:r>
                    </a:p>
                    <a:p>
                      <a:pPr algn="l" fontAlgn="b"/>
                      <a:r>
                        <a:rPr lang="en-US" sz="900" b="0" i="0" u="none" strike="noStrike" dirty="0">
                          <a:solidFill>
                            <a:srgbClr val="000000"/>
                          </a:solidFill>
                          <a:latin typeface="+mn-lt"/>
                        </a:rPr>
                        <a:t> institution</a:t>
                      </a: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latin typeface="Calibri"/>
                      </a:endParaRPr>
                    </a:p>
                  </a:txBody>
                  <a:tcPr marL="12559" marR="12559" marT="125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graphicFrame>
        <p:nvGraphicFramePr>
          <p:cNvPr id="27" name="Table 26"/>
          <p:cNvGraphicFramePr>
            <a:graphicFrameLocks noGrp="1"/>
          </p:cNvGraphicFramePr>
          <p:nvPr/>
        </p:nvGraphicFramePr>
        <p:xfrm>
          <a:off x="7658100" y="838200"/>
          <a:ext cx="1257300" cy="3886200"/>
        </p:xfrm>
        <a:graphic>
          <a:graphicData uri="http://schemas.openxmlformats.org/drawingml/2006/table">
            <a:tbl>
              <a:tblPr/>
              <a:tblGrid>
                <a:gridCol w="8001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tblGrid>
              <a:tr h="177800">
                <a:tc>
                  <a:txBody>
                    <a:bodyPr/>
                    <a:lstStyle/>
                    <a:p>
                      <a:pPr algn="l" fontAlgn="b"/>
                      <a:r>
                        <a:rPr lang="en-US" sz="1000" b="1" i="0" u="none" strike="noStrike" dirty="0">
                          <a:solidFill>
                            <a:srgbClr val="000000"/>
                          </a:solidFill>
                          <a:latin typeface="Calibri"/>
                        </a:rPr>
                        <a:t>Post H.S.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latin typeface="Calibri"/>
                        </a:rPr>
                        <a:t> ACH</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7800">
                <a:tc>
                  <a:txBody>
                    <a:bodyPr/>
                    <a:lstStyle/>
                    <a:p>
                      <a:pPr algn="l" fontAlgn="b"/>
                      <a:r>
                        <a:rPr lang="en-US" sz="10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Y or 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780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Intense Focus on Goals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7800">
                <a:tc>
                  <a:txBody>
                    <a:bodyPr/>
                    <a:lstStyle/>
                    <a:p>
                      <a:pPr algn="l" fontAlgn="b"/>
                      <a:r>
                        <a:rPr lang="en-US" sz="1000" b="0" i="0" u="none" strike="noStrike" dirty="0">
                          <a:solidFill>
                            <a:srgbClr val="000000"/>
                          </a:solidFill>
                          <a:latin typeface="Calibri"/>
                        </a:rPr>
                        <a:t>Community College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7800">
                <a:tc>
                  <a:txBody>
                    <a:bodyPr/>
                    <a:lstStyle/>
                    <a:p>
                      <a:pPr algn="l" fontAlgn="b"/>
                      <a:r>
                        <a:rPr lang="en-US" sz="1000" b="0" i="0" u="none" strike="noStrike" dirty="0">
                          <a:solidFill>
                            <a:srgbClr val="000000"/>
                          </a:solidFill>
                          <a:latin typeface="Calibri"/>
                        </a:rPr>
                        <a:t>4- Year University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7800">
                <a:tc>
                  <a:txBody>
                    <a:bodyPr/>
                    <a:lstStyle/>
                    <a:p>
                      <a:pPr algn="l" fontAlgn="b"/>
                      <a:r>
                        <a:rPr lang="en-US" sz="1000" b="0" i="0" u="none" strike="noStrike" dirty="0">
                          <a:solidFill>
                            <a:srgbClr val="000000"/>
                          </a:solidFill>
                          <a:latin typeface="Calibri"/>
                        </a:rPr>
                        <a:t>Trade</a:t>
                      </a:r>
                      <a:r>
                        <a:rPr lang="en-US" sz="1000" b="0" i="0" u="none" strike="noStrike" baseline="0" dirty="0">
                          <a:solidFill>
                            <a:srgbClr val="000000"/>
                          </a:solidFill>
                          <a:latin typeface="Calibri"/>
                        </a:rPr>
                        <a:t> School</a:t>
                      </a:r>
                      <a:endParaRPr lang="en-US" sz="1000" b="0"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7800">
                <a:tc>
                  <a:txBody>
                    <a:bodyPr/>
                    <a:lstStyle/>
                    <a:p>
                      <a:pPr algn="l" fontAlgn="b"/>
                      <a:r>
                        <a:rPr lang="en-US" sz="1000" b="0" i="0" u="none" strike="noStrike" dirty="0">
                          <a:solidFill>
                            <a:srgbClr val="000000"/>
                          </a:solidFill>
                          <a:latin typeface="Calibri"/>
                        </a:rPr>
                        <a:t>Technical</a:t>
                      </a:r>
                      <a:r>
                        <a:rPr lang="en-US" sz="1000" b="0" i="0" u="none" strike="noStrike" baseline="0" dirty="0">
                          <a:solidFill>
                            <a:srgbClr val="000000"/>
                          </a:solidFill>
                          <a:latin typeface="Calibri"/>
                        </a:rPr>
                        <a:t> School</a:t>
                      </a:r>
                      <a:endParaRPr lang="en-US" sz="1000" b="0" i="0" u="none" strike="noStrike" dirty="0">
                        <a:solidFill>
                          <a:srgbClr val="000000"/>
                        </a:solidFill>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7800">
                <a:tc>
                  <a:txBody>
                    <a:bodyPr/>
                    <a:lstStyle/>
                    <a:p>
                      <a:pPr algn="l" fontAlgn="b"/>
                      <a:r>
                        <a:rPr lang="en-US" sz="1000" b="0" i="0" u="none" strike="noStrike" dirty="0">
                          <a:solidFill>
                            <a:srgbClr val="000000"/>
                          </a:solidFill>
                          <a:latin typeface="Calibri"/>
                        </a:rPr>
                        <a:t>Next 5-Year Plan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7800">
                <a:tc>
                  <a:txBody>
                    <a:bodyPr/>
                    <a:lstStyle/>
                    <a:p>
                      <a:pPr algn="l" fontAlgn="b"/>
                      <a:r>
                        <a:rPr lang="en-US" sz="1000" b="0" i="0" u="none" strike="noStrike" dirty="0">
                          <a:solidFill>
                            <a:srgbClr val="000000"/>
                          </a:solidFill>
                          <a:latin typeface="Calibri"/>
                        </a:rPr>
                        <a:t> GPA 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77800">
                <a:tc>
                  <a:txBody>
                    <a:bodyPr/>
                    <a:lstStyle/>
                    <a:p>
                      <a:pPr algn="l" fontAlgn="b"/>
                      <a:r>
                        <a:rPr lang="en-US" sz="900" b="0" i="0" u="none" strike="noStrike" dirty="0">
                          <a:solidFill>
                            <a:srgbClr val="000000"/>
                          </a:solidFill>
                          <a:latin typeface="Calibri"/>
                        </a:rPr>
                        <a:t> Maintain</a:t>
                      </a:r>
                    </a:p>
                    <a:p>
                      <a:pPr algn="l" fontAlgn="b"/>
                      <a:r>
                        <a:rPr lang="en-US" sz="900" b="0" i="0" u="none" strike="noStrike" dirty="0">
                          <a:solidFill>
                            <a:srgbClr val="000000"/>
                          </a:solidFill>
                          <a:latin typeface="Calibri"/>
                        </a:rPr>
                        <a:t>Height/weight</a:t>
                      </a:r>
                    </a:p>
                    <a:p>
                      <a:pPr algn="l" fontAlgn="b"/>
                      <a:r>
                        <a:rPr lang="en-US" sz="900" b="0" i="0" u="none" strike="noStrike" dirty="0">
                          <a:solidFill>
                            <a:srgbClr val="000000"/>
                          </a:solidFill>
                          <a:latin typeface="Calibri"/>
                        </a:rPr>
                        <a:t>standard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9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7800">
                <a:tc>
                  <a:txBody>
                    <a:bodyPr/>
                    <a:lstStyle/>
                    <a:p>
                      <a:pPr algn="l" fontAlgn="b"/>
                      <a:r>
                        <a:rPr lang="en-US" sz="900" b="0" i="0" u="none" strike="noStrike" dirty="0">
                          <a:solidFill>
                            <a:srgbClr val="000000"/>
                          </a:solidFill>
                          <a:latin typeface="Calibri"/>
                        </a:rPr>
                        <a:t> Maintain high</a:t>
                      </a:r>
                    </a:p>
                    <a:p>
                      <a:pPr algn="l" fontAlgn="b"/>
                      <a:r>
                        <a:rPr lang="en-US" sz="900" b="0" i="0" u="none" strike="noStrike" dirty="0">
                          <a:solidFill>
                            <a:srgbClr val="000000"/>
                          </a:solidFill>
                          <a:latin typeface="Calibri"/>
                        </a:rPr>
                        <a:t>Level of physical</a:t>
                      </a:r>
                    </a:p>
                    <a:p>
                      <a:pPr algn="l" fontAlgn="b"/>
                      <a:r>
                        <a:rPr lang="en-US" sz="900" b="0" i="0" u="none" strike="noStrike" dirty="0">
                          <a:solidFill>
                            <a:srgbClr val="000000"/>
                          </a:solidFill>
                          <a:latin typeface="Calibri"/>
                        </a:rPr>
                        <a:t>fitness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9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77800">
                <a:tc>
                  <a:txBody>
                    <a:bodyPr/>
                    <a:lstStyle/>
                    <a:p>
                      <a:pPr algn="l" fontAlgn="b"/>
                      <a:r>
                        <a:rPr lang="en-US" sz="900" b="0" i="0" u="none" strike="noStrike" dirty="0">
                          <a:solidFill>
                            <a:srgbClr val="000000"/>
                          </a:solidFill>
                          <a:latin typeface="Calibri"/>
                        </a:rPr>
                        <a:t> </a:t>
                      </a:r>
                      <a:r>
                        <a:rPr lang="en-US" sz="900" b="0" i="0" u="none" strike="noStrike" dirty="0">
                          <a:solidFill>
                            <a:srgbClr val="000000"/>
                          </a:solidFill>
                          <a:latin typeface="+mn-lt"/>
                        </a:rPr>
                        <a:t>Active involvement in faith based</a:t>
                      </a:r>
                    </a:p>
                    <a:p>
                      <a:pPr algn="l" fontAlgn="b"/>
                      <a:r>
                        <a:rPr lang="en-US" sz="900" b="0" i="0" u="none" strike="noStrike" dirty="0">
                          <a:solidFill>
                            <a:srgbClr val="000000"/>
                          </a:solidFill>
                          <a:latin typeface="+mn-lt"/>
                        </a:rPr>
                        <a:t>institution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9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7800">
                <a:tc>
                  <a:txBody>
                    <a:bodyPr/>
                    <a:lstStyle/>
                    <a:p>
                      <a:pPr algn="l" fontAlgn="b"/>
                      <a:r>
                        <a:rPr lang="en-US" sz="9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pic>
        <p:nvPicPr>
          <p:cNvPr id="2792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5715000"/>
            <a:ext cx="11049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urved Down Arrow 20"/>
          <p:cNvSpPr/>
          <p:nvPr/>
        </p:nvSpPr>
        <p:spPr>
          <a:xfrm>
            <a:off x="7467600" y="609600"/>
            <a:ext cx="15240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graphicFrame>
        <p:nvGraphicFramePr>
          <p:cNvPr id="28" name="Table 27"/>
          <p:cNvGraphicFramePr>
            <a:graphicFrameLocks noGrp="1"/>
          </p:cNvGraphicFramePr>
          <p:nvPr>
            <p:extLst>
              <p:ext uri="{D42A27DB-BD31-4B8C-83A1-F6EECF244321}">
                <p14:modId xmlns:p14="http://schemas.microsoft.com/office/powerpoint/2010/main" val="2244215566"/>
              </p:ext>
            </p:extLst>
          </p:nvPr>
        </p:nvGraphicFramePr>
        <p:xfrm>
          <a:off x="4202112" y="942687"/>
          <a:ext cx="1676400" cy="5837543"/>
        </p:xfrm>
        <a:graphic>
          <a:graphicData uri="http://schemas.openxmlformats.org/drawingml/2006/table">
            <a:tbl>
              <a:tblPr/>
              <a:tblGrid>
                <a:gridCol w="1336561">
                  <a:extLst>
                    <a:ext uri="{9D8B030D-6E8A-4147-A177-3AD203B41FA5}">
                      <a16:colId xmlns:a16="http://schemas.microsoft.com/office/drawing/2014/main" val="20000"/>
                    </a:ext>
                  </a:extLst>
                </a:gridCol>
                <a:gridCol w="339839">
                  <a:extLst>
                    <a:ext uri="{9D8B030D-6E8A-4147-A177-3AD203B41FA5}">
                      <a16:colId xmlns:a16="http://schemas.microsoft.com/office/drawing/2014/main" val="20001"/>
                    </a:ext>
                  </a:extLst>
                </a:gridCol>
              </a:tblGrid>
              <a:tr h="152417">
                <a:tc>
                  <a:txBody>
                    <a:bodyPr/>
                    <a:lstStyle/>
                    <a:p>
                      <a:pPr algn="l" fontAlgn="b"/>
                      <a:r>
                        <a:rPr lang="en-US" sz="1200" b="1" i="0" u="none" strike="noStrike" dirty="0">
                          <a:solidFill>
                            <a:srgbClr val="000000"/>
                          </a:solidFill>
                          <a:latin typeface="Calibri"/>
                        </a:rPr>
                        <a:t>11</a:t>
                      </a:r>
                      <a:r>
                        <a:rPr lang="en-US" sz="1200" b="1" i="0" u="none" strike="noStrike" baseline="30000" dirty="0">
                          <a:solidFill>
                            <a:srgbClr val="000000"/>
                          </a:solidFill>
                          <a:latin typeface="Calibri"/>
                        </a:rPr>
                        <a:t>th</a:t>
                      </a:r>
                      <a:r>
                        <a:rPr lang="en-US" sz="1200" b="1" i="0" u="none" strike="noStrike" dirty="0">
                          <a:solidFill>
                            <a:srgbClr val="000000"/>
                          </a:solidFill>
                          <a:latin typeface="Calibri"/>
                        </a:rPr>
                        <a:t> Grade</a:t>
                      </a:r>
                      <a:endParaRPr lang="en-US" sz="12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1" i="0" u="none" strike="noStrike" dirty="0">
                          <a:solidFill>
                            <a:srgbClr val="000000"/>
                          </a:solidFill>
                          <a:latin typeface="Calibri"/>
                        </a:rPr>
                        <a:t>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2417">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Y or 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24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Review</a:t>
                      </a:r>
                      <a:r>
                        <a:rPr lang="en-US" sz="1000" b="0" i="0" u="none" strike="noStrike" baseline="0" dirty="0">
                          <a:solidFill>
                            <a:srgbClr val="000000"/>
                          </a:solidFill>
                          <a:latin typeface="+mn-lt"/>
                        </a:rPr>
                        <a:t> and Update </a:t>
                      </a:r>
                      <a:r>
                        <a:rPr lang="en-US" sz="1000" b="0" i="0" u="none" strike="noStrike" dirty="0">
                          <a:solidFill>
                            <a:srgbClr val="000000"/>
                          </a:solidFill>
                          <a:latin typeface="+mn-lt"/>
                        </a:rPr>
                        <a:t>Goals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48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Attain Minimum GPA of 2.9</a:t>
                      </a:r>
                      <a:r>
                        <a:rPr lang="en-US" sz="1000" b="0" i="0" u="none" strike="noStrike" baseline="0" dirty="0">
                          <a:solidFill>
                            <a:srgbClr val="000000"/>
                          </a:solidFill>
                          <a:latin typeface="+mn-lt"/>
                        </a:rPr>
                        <a:t> </a:t>
                      </a:r>
                      <a:r>
                        <a:rPr lang="en-US" sz="1000" b="0" i="0" u="none" strike="noStrike" dirty="0">
                          <a:solidFill>
                            <a:srgbClr val="000000"/>
                          </a:solidFill>
                          <a:latin typeface="+mn-lt"/>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48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Calibri"/>
                        </a:rPr>
                        <a:t>Attain Minimum </a:t>
                      </a:r>
                      <a:r>
                        <a:rPr lang="it-IT" sz="1000" b="0" i="0" u="none" strike="noStrike" dirty="0">
                          <a:solidFill>
                            <a:srgbClr val="000000"/>
                          </a:solidFill>
                          <a:latin typeface="+mn-lt"/>
                        </a:rPr>
                        <a:t>CC Score 75% per event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48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Participate on JROTC Team</a:t>
                      </a:r>
                      <a:r>
                        <a:rPr lang="en-US" sz="1000" b="0" i="0" u="none" strike="noStrike" baseline="0" dirty="0">
                          <a:solidFill>
                            <a:srgbClr val="000000"/>
                          </a:solidFill>
                          <a:latin typeface="+mn-lt"/>
                        </a:rPr>
                        <a:t> (Get Physical Exam)</a:t>
                      </a:r>
                      <a:endParaRPr lang="en-US" sz="1000" b="0" i="0" u="none" strike="noStrike" dirty="0">
                        <a:solidFill>
                          <a:srgbClr val="000000"/>
                        </a:solidFill>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435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Participate</a:t>
                      </a:r>
                      <a:r>
                        <a:rPr lang="en-US" sz="900" b="0" i="0" u="none" strike="noStrike" baseline="0" dirty="0">
                          <a:solidFill>
                            <a:srgbClr val="000000"/>
                          </a:solidFill>
                          <a:latin typeface="+mn-lt"/>
                        </a:rPr>
                        <a:t> in E</a:t>
                      </a:r>
                      <a:r>
                        <a:rPr lang="en-US" sz="900" b="0" i="0" u="none" strike="noStrike" dirty="0">
                          <a:solidFill>
                            <a:srgbClr val="000000"/>
                          </a:solidFill>
                          <a:latin typeface="+mn-lt"/>
                        </a:rPr>
                        <a:t>xtra Curricular School Activities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52417">
                <a:tc>
                  <a:txBody>
                    <a:bodyPr/>
                    <a:lstStyle/>
                    <a:p>
                      <a:pPr algn="l" fontAlgn="b"/>
                      <a:r>
                        <a:rPr lang="en-US" sz="1000" b="0" i="0" u="none" strike="noStrike" dirty="0">
                          <a:solidFill>
                            <a:srgbClr val="000000"/>
                          </a:solidFill>
                          <a:latin typeface="Calibri"/>
                        </a:rPr>
                        <a:t>Pass SATP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524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ACT Testing 19 -21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52417">
                <a:tc>
                  <a:txBody>
                    <a:bodyPr/>
                    <a:lstStyle/>
                    <a:p>
                      <a:pPr algn="l" fontAlgn="b"/>
                      <a:r>
                        <a:rPr lang="en-US" sz="1000" b="0" i="0" u="none" strike="noStrike" dirty="0">
                          <a:solidFill>
                            <a:srgbClr val="000000"/>
                          </a:solidFill>
                          <a:latin typeface="Calibri"/>
                        </a:rPr>
                        <a:t>ASVAB /PSAT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4833">
                <a:tc>
                  <a:txBody>
                    <a:bodyPr/>
                    <a:lstStyle/>
                    <a:p>
                      <a:pPr algn="l" fontAlgn="b"/>
                      <a:r>
                        <a:rPr lang="en-US" sz="1000" b="0" i="0" u="none" strike="noStrike" dirty="0">
                          <a:solidFill>
                            <a:srgbClr val="000000"/>
                          </a:solidFill>
                          <a:latin typeface="Calibri"/>
                        </a:rPr>
                        <a:t>Submit College Applications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52417">
                <a:tc>
                  <a:txBody>
                    <a:bodyPr/>
                    <a:lstStyle/>
                    <a:p>
                      <a:pPr algn="l" fontAlgn="b"/>
                      <a:r>
                        <a:rPr lang="en-US" sz="1000" b="0" i="0" u="none" strike="noStrike" dirty="0">
                          <a:solidFill>
                            <a:srgbClr val="000000"/>
                          </a:solidFill>
                          <a:latin typeface="Calibri"/>
                        </a:rPr>
                        <a:t>Apply for Scholarships (5)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2417">
                <a:tc>
                  <a:txBody>
                    <a:bodyPr/>
                    <a:lstStyle/>
                    <a:p>
                      <a:pPr algn="l" fontAlgn="b"/>
                      <a:r>
                        <a:rPr lang="en-US" sz="900" b="0" i="0" u="none" strike="noStrike" dirty="0">
                          <a:solidFill>
                            <a:srgbClr val="000000"/>
                          </a:solidFill>
                          <a:latin typeface="Calibri"/>
                        </a:rPr>
                        <a:t>Visit College Campuses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24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Review Transcript Qtrly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24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Review Graduation Req</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048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NEFE/Personal Budget/Savings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52417">
                <a:tc>
                  <a:txBody>
                    <a:bodyPr/>
                    <a:lstStyle/>
                    <a:p>
                      <a:pPr algn="l" fontAlgn="b"/>
                      <a:r>
                        <a:rPr lang="en-US" sz="1000" b="0" i="0" u="none" strike="noStrike" dirty="0">
                          <a:solidFill>
                            <a:srgbClr val="000000"/>
                          </a:solidFill>
                          <a:latin typeface="+mn-lt"/>
                        </a:rPr>
                        <a:t>Community Service (3</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524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Service Learning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524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Career Exploration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524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National Honor Society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524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Attend STEM (up to 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524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Attend Girls State (2 cdts)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524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mn-lt"/>
                        </a:rPr>
                        <a:t>Attend Boys State (2 cdts)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524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Obtain JROTC Health Credit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74350">
                <a:tc>
                  <a:txBody>
                    <a:bodyPr/>
                    <a:lstStyle/>
                    <a:p>
                      <a:pPr algn="l" fontAlgn="b"/>
                      <a:r>
                        <a:rPr lang="en-US" sz="900" b="0" i="0" u="none" strike="noStrike" dirty="0">
                          <a:solidFill>
                            <a:srgbClr val="000000"/>
                          </a:solidFill>
                          <a:latin typeface="+mn-lt"/>
                        </a:rPr>
                        <a:t>Attend at least one Formal Social Event and Field Trip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52417">
                <a:tc>
                  <a:txBody>
                    <a:bodyPr/>
                    <a:lstStyle/>
                    <a:p>
                      <a:pPr algn="l" fontAlgn="b"/>
                      <a:r>
                        <a:rPr lang="en-US" sz="1000" b="0" i="0" u="none" strike="noStrike" dirty="0">
                          <a:solidFill>
                            <a:srgbClr val="000000"/>
                          </a:solidFill>
                          <a:latin typeface="+mn-lt"/>
                        </a:rPr>
                        <a:t>Company Level Positions</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3048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Calibri"/>
                        </a:rPr>
                        <a:t> Attain rank of LT/CPT/1SG/SFC</a:t>
                      </a:r>
                      <a:endParaRPr lang="en-US" sz="1000" b="0" i="0" u="none" strike="noStrike" dirty="0">
                        <a:solidFill>
                          <a:srgbClr val="000000"/>
                        </a:solidFill>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52417">
                <a:tc>
                  <a:txBody>
                    <a:bodyPr/>
                    <a:lstStyle/>
                    <a:p>
                      <a:pPr algn="l" fontAlgn="b"/>
                      <a:r>
                        <a:rPr lang="en-US" sz="1000" b="0" i="0" u="none" strike="noStrike" dirty="0">
                          <a:solidFill>
                            <a:srgbClr val="000000"/>
                          </a:solidFill>
                          <a:latin typeface="Calibri"/>
                        </a:rPr>
                        <a:t>ADA (176+ Days)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381042">
                <a:tc>
                  <a:txBody>
                    <a:bodyPr/>
                    <a:lstStyle/>
                    <a:p>
                      <a:pPr algn="l" fontAlgn="b"/>
                      <a:r>
                        <a:rPr lang="en-US" sz="500" b="0" i="0" u="none" strike="noStrike" dirty="0">
                          <a:solidFill>
                            <a:srgbClr val="000000"/>
                          </a:solidFill>
                          <a:latin typeface="Calibri"/>
                        </a:rPr>
                        <a:t> </a:t>
                      </a:r>
                      <a:r>
                        <a:rPr lang="en-US" sz="1000" b="0" i="0" u="none" strike="noStrike" dirty="0">
                          <a:solidFill>
                            <a:srgbClr val="000000"/>
                          </a:solidFill>
                          <a:latin typeface="+mn-lt"/>
                        </a:rPr>
                        <a:t>Active involvement in faith-based institution</a:t>
                      </a:r>
                    </a:p>
                    <a:p>
                      <a:pPr algn="l" fontAlgn="b"/>
                      <a:endParaRPr lang="en-US" sz="5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bl>
          </a:graphicData>
        </a:graphic>
      </p:graphicFrame>
      <p:sp>
        <p:nvSpPr>
          <p:cNvPr id="28016" name="TextBox 1"/>
          <p:cNvSpPr txBox="1">
            <a:spLocks noChangeArrowheads="1"/>
          </p:cNvSpPr>
          <p:nvPr/>
        </p:nvSpPr>
        <p:spPr bwMode="auto">
          <a:xfrm>
            <a:off x="1214438" y="598488"/>
            <a:ext cx="10001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400" b="1" dirty="0">
                <a:solidFill>
                  <a:prstClr val="black"/>
                </a:solidFill>
              </a:rPr>
              <a:t>Experience</a:t>
            </a:r>
          </a:p>
        </p:txBody>
      </p:sp>
      <p:sp>
        <p:nvSpPr>
          <p:cNvPr id="28017" name="Rectangle 2"/>
          <p:cNvSpPr>
            <a:spLocks noChangeArrowheads="1"/>
          </p:cNvSpPr>
          <p:nvPr/>
        </p:nvSpPr>
        <p:spPr bwMode="auto">
          <a:xfrm>
            <a:off x="2816225" y="577850"/>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400" b="1" dirty="0">
                <a:solidFill>
                  <a:prstClr val="black"/>
                </a:solidFill>
              </a:rPr>
              <a:t>Knowledge</a:t>
            </a:r>
          </a:p>
        </p:txBody>
      </p:sp>
      <p:sp>
        <p:nvSpPr>
          <p:cNvPr id="28018" name="Rectangle 3"/>
          <p:cNvSpPr>
            <a:spLocks noChangeArrowheads="1"/>
          </p:cNvSpPr>
          <p:nvPr/>
        </p:nvSpPr>
        <p:spPr bwMode="auto">
          <a:xfrm>
            <a:off x="4572000" y="592138"/>
            <a:ext cx="93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400" b="1" dirty="0">
                <a:solidFill>
                  <a:prstClr val="black"/>
                </a:solidFill>
              </a:rPr>
              <a:t>Reflection</a:t>
            </a:r>
          </a:p>
        </p:txBody>
      </p:sp>
      <p:sp>
        <p:nvSpPr>
          <p:cNvPr id="28019" name="Rectangle 4"/>
          <p:cNvSpPr>
            <a:spLocks noChangeArrowheads="1"/>
          </p:cNvSpPr>
          <p:nvPr/>
        </p:nvSpPr>
        <p:spPr bwMode="auto">
          <a:xfrm>
            <a:off x="6429375" y="542925"/>
            <a:ext cx="552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400" b="1" dirty="0">
                <a:solidFill>
                  <a:prstClr val="black"/>
                </a:solidFill>
              </a:rPr>
              <a:t>Time</a:t>
            </a:r>
          </a:p>
        </p:txBody>
      </p:sp>
      <p:sp>
        <p:nvSpPr>
          <p:cNvPr id="28020" name="Rectangle 10"/>
          <p:cNvSpPr>
            <a:spLocks noChangeArrowheads="1"/>
          </p:cNvSpPr>
          <p:nvPr/>
        </p:nvSpPr>
        <p:spPr bwMode="auto">
          <a:xfrm>
            <a:off x="7654925" y="566738"/>
            <a:ext cx="1190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400" b="1" dirty="0">
                <a:solidFill>
                  <a:prstClr val="black"/>
                </a:solidFill>
              </a:rPr>
              <a:t>Development</a:t>
            </a:r>
          </a:p>
        </p:txBody>
      </p:sp>
      <p:sp>
        <p:nvSpPr>
          <p:cNvPr id="28021" name="TextBox 25"/>
          <p:cNvSpPr txBox="1">
            <a:spLocks noChangeArrowheads="1"/>
          </p:cNvSpPr>
          <p:nvPr/>
        </p:nvSpPr>
        <p:spPr bwMode="auto">
          <a:xfrm>
            <a:off x="152400" y="6096000"/>
            <a:ext cx="18335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100" b="1" dirty="0">
                <a:solidFill>
                  <a:prstClr val="black"/>
                </a:solidFill>
                <a:latin typeface="Arial" pitchFamily="34" charset="0"/>
              </a:rPr>
              <a:t>Signature/Date (Cadre</a:t>
            </a:r>
            <a:r>
              <a:rPr lang="en-US" altLang="en-US" sz="1100" dirty="0">
                <a:solidFill>
                  <a:prstClr val="black"/>
                </a:solidFill>
                <a:latin typeface="Arial" pitchFamily="34" charset="0"/>
              </a:rPr>
              <a:t>)</a:t>
            </a:r>
          </a:p>
          <a:p>
            <a:pPr eaLnBrk="1" fontAlgn="base" hangingPunct="1">
              <a:spcBef>
                <a:spcPct val="0"/>
              </a:spcBef>
              <a:spcAft>
                <a:spcPct val="0"/>
              </a:spcAft>
              <a:buFontTx/>
              <a:buNone/>
            </a:pPr>
            <a:endParaRPr lang="en-US" altLang="en-US" sz="1100" dirty="0">
              <a:solidFill>
                <a:prstClr val="black"/>
              </a:solidFill>
              <a:latin typeface="Arial" pitchFamily="34" charset="0"/>
            </a:endParaRPr>
          </a:p>
          <a:p>
            <a:pPr eaLnBrk="1" fontAlgn="base" hangingPunct="1">
              <a:spcBef>
                <a:spcPct val="0"/>
              </a:spcBef>
              <a:spcAft>
                <a:spcPct val="0"/>
              </a:spcAft>
              <a:buFontTx/>
              <a:buNone/>
            </a:pPr>
            <a:endParaRPr lang="en-US" altLang="en-US" sz="1100" dirty="0">
              <a:solidFill>
                <a:prstClr val="black"/>
              </a:solidFill>
              <a:latin typeface="Arial" pitchFamily="34" charset="0"/>
            </a:endParaRPr>
          </a:p>
          <a:p>
            <a:pPr eaLnBrk="1" fontAlgn="base" hangingPunct="1">
              <a:spcBef>
                <a:spcPct val="0"/>
              </a:spcBef>
              <a:spcAft>
                <a:spcPct val="0"/>
              </a:spcAft>
              <a:buFontTx/>
              <a:buNone/>
            </a:pPr>
            <a:r>
              <a:rPr lang="en-US" altLang="en-US" sz="1100" dirty="0">
                <a:solidFill>
                  <a:prstClr val="black"/>
                </a:solidFill>
                <a:latin typeface="Arial" pitchFamily="34" charset="0"/>
              </a:rPr>
              <a:t>_____________________</a:t>
            </a:r>
          </a:p>
        </p:txBody>
      </p:sp>
      <p:sp>
        <p:nvSpPr>
          <p:cNvPr id="28022" name="TextBox 28"/>
          <p:cNvSpPr txBox="1">
            <a:spLocks noChangeArrowheads="1"/>
          </p:cNvSpPr>
          <p:nvPr/>
        </p:nvSpPr>
        <p:spPr bwMode="auto">
          <a:xfrm>
            <a:off x="7620000" y="4953000"/>
            <a:ext cx="14414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900" b="1" dirty="0">
                <a:solidFill>
                  <a:prstClr val="black"/>
                </a:solidFill>
                <a:latin typeface="Arial" pitchFamily="34" charset="0"/>
              </a:rPr>
              <a:t>Signature/Date (Cadet</a:t>
            </a:r>
            <a:r>
              <a:rPr lang="en-US" altLang="en-US" sz="1100" dirty="0">
                <a:solidFill>
                  <a:prstClr val="black"/>
                </a:solidFill>
                <a:latin typeface="Arial" pitchFamily="34" charset="0"/>
              </a:rPr>
              <a:t>)</a:t>
            </a:r>
          </a:p>
          <a:p>
            <a:pPr eaLnBrk="1" fontAlgn="base" hangingPunct="1">
              <a:spcBef>
                <a:spcPct val="0"/>
              </a:spcBef>
              <a:spcAft>
                <a:spcPct val="0"/>
              </a:spcAft>
              <a:buFontTx/>
              <a:buNone/>
            </a:pPr>
            <a:endParaRPr lang="en-US" altLang="en-US" sz="1100" dirty="0">
              <a:solidFill>
                <a:prstClr val="black"/>
              </a:solidFill>
              <a:latin typeface="Arial" pitchFamily="34" charset="0"/>
            </a:endParaRPr>
          </a:p>
          <a:p>
            <a:pPr eaLnBrk="1" fontAlgn="base" hangingPunct="1">
              <a:spcBef>
                <a:spcPct val="0"/>
              </a:spcBef>
              <a:spcAft>
                <a:spcPct val="0"/>
              </a:spcAft>
              <a:buFontTx/>
              <a:buNone/>
            </a:pPr>
            <a:endParaRPr lang="en-US" altLang="en-US" sz="1100" dirty="0">
              <a:solidFill>
                <a:prstClr val="black"/>
              </a:solidFill>
              <a:latin typeface="Arial" pitchFamily="34" charset="0"/>
            </a:endParaRPr>
          </a:p>
          <a:p>
            <a:pPr eaLnBrk="1" fontAlgn="base" hangingPunct="1">
              <a:spcBef>
                <a:spcPct val="0"/>
              </a:spcBef>
              <a:spcAft>
                <a:spcPct val="0"/>
              </a:spcAft>
              <a:buFontTx/>
              <a:buNone/>
            </a:pPr>
            <a:r>
              <a:rPr lang="en-US" altLang="en-US" sz="1100" dirty="0">
                <a:solidFill>
                  <a:prstClr val="black"/>
                </a:solidFill>
                <a:latin typeface="Arial" pitchFamily="34" charset="0"/>
              </a:rPr>
              <a:t>________________</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38200"/>
            <a:ext cx="19812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Y</a:t>
            </a:r>
          </a:p>
        </p:txBody>
      </p:sp>
      <p:sp>
        <p:nvSpPr>
          <p:cNvPr id="7" name="Rectangle 6"/>
          <p:cNvSpPr/>
          <p:nvPr/>
        </p:nvSpPr>
        <p:spPr>
          <a:xfrm>
            <a:off x="2057400" y="838200"/>
            <a:ext cx="19812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dirty="0">
                <a:solidFill>
                  <a:prstClr val="white"/>
                </a:solidFill>
              </a:rPr>
              <a:t>Signature/Date</a:t>
            </a:r>
          </a:p>
          <a:p>
            <a:pPr fontAlgn="base">
              <a:spcBef>
                <a:spcPct val="0"/>
              </a:spcBef>
              <a:spcAft>
                <a:spcPct val="0"/>
              </a:spcAft>
              <a:defRPr/>
            </a:pPr>
            <a:endParaRPr lang="en-US" dirty="0">
              <a:solidFill>
                <a:prstClr val="white"/>
              </a:solidFill>
            </a:endParaRPr>
          </a:p>
          <a:p>
            <a:pPr fontAlgn="base">
              <a:spcBef>
                <a:spcPct val="0"/>
              </a:spcBef>
              <a:spcAft>
                <a:spcPct val="0"/>
              </a:spcAft>
              <a:defRPr/>
            </a:pPr>
            <a:endParaRPr lang="en-US" dirty="0">
              <a:solidFill>
                <a:prstClr val="white"/>
              </a:solidFill>
            </a:endParaRPr>
          </a:p>
          <a:p>
            <a:pPr fontAlgn="base">
              <a:spcBef>
                <a:spcPct val="0"/>
              </a:spcBef>
              <a:spcAft>
                <a:spcPct val="0"/>
              </a:spcAft>
              <a:defRPr/>
            </a:pPr>
            <a:r>
              <a:rPr lang="en-US" dirty="0">
                <a:solidFill>
                  <a:prstClr val="white"/>
                </a:solidFill>
              </a:rPr>
              <a:t>___________________</a:t>
            </a:r>
          </a:p>
        </p:txBody>
      </p:sp>
      <p:sp>
        <p:nvSpPr>
          <p:cNvPr id="8" name="Rectangle 7"/>
          <p:cNvSpPr/>
          <p:nvPr/>
        </p:nvSpPr>
        <p:spPr>
          <a:xfrm>
            <a:off x="4343400" y="838200"/>
            <a:ext cx="16764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a:off x="6096000" y="838200"/>
            <a:ext cx="15240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a:off x="7696200" y="838200"/>
            <a:ext cx="13716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Y</a:t>
            </a:r>
          </a:p>
        </p:txBody>
      </p:sp>
      <p:sp>
        <p:nvSpPr>
          <p:cNvPr id="16" name="Curved Down Arrow 15"/>
          <p:cNvSpPr/>
          <p:nvPr/>
        </p:nvSpPr>
        <p:spPr>
          <a:xfrm>
            <a:off x="1143000" y="533400"/>
            <a:ext cx="15240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7" name="Curved Down Arrow 16"/>
          <p:cNvSpPr/>
          <p:nvPr/>
        </p:nvSpPr>
        <p:spPr>
          <a:xfrm>
            <a:off x="4419600" y="533400"/>
            <a:ext cx="15240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8" name="Curved Down Arrow 17"/>
          <p:cNvSpPr/>
          <p:nvPr/>
        </p:nvSpPr>
        <p:spPr>
          <a:xfrm>
            <a:off x="6096000" y="533400"/>
            <a:ext cx="15240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STAY</a:t>
            </a:r>
          </a:p>
        </p:txBody>
      </p:sp>
      <p:sp>
        <p:nvSpPr>
          <p:cNvPr id="19" name="Curved Down Arrow 18"/>
          <p:cNvSpPr/>
          <p:nvPr/>
        </p:nvSpPr>
        <p:spPr>
          <a:xfrm>
            <a:off x="2743200" y="533400"/>
            <a:ext cx="15240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28683" name="TextBox 25"/>
          <p:cNvSpPr txBox="1">
            <a:spLocks noChangeArrowheads="1"/>
          </p:cNvSpPr>
          <p:nvPr/>
        </p:nvSpPr>
        <p:spPr bwMode="auto">
          <a:xfrm>
            <a:off x="1259220" y="54109"/>
            <a:ext cx="662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2400" b="1"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Pitfalls to Personal Development</a:t>
            </a:r>
          </a:p>
        </p:txBody>
      </p:sp>
      <p:pic>
        <p:nvPicPr>
          <p:cNvPr id="2868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6096000"/>
            <a:ext cx="1104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 name="Table 28"/>
          <p:cNvGraphicFramePr>
            <a:graphicFrameLocks noGrp="1"/>
          </p:cNvGraphicFramePr>
          <p:nvPr>
            <p:extLst>
              <p:ext uri="{D42A27DB-BD31-4B8C-83A1-F6EECF244321}">
                <p14:modId xmlns:p14="http://schemas.microsoft.com/office/powerpoint/2010/main" val="1523941048"/>
              </p:ext>
            </p:extLst>
          </p:nvPr>
        </p:nvGraphicFramePr>
        <p:xfrm>
          <a:off x="152400" y="914400"/>
          <a:ext cx="1752600" cy="4511676"/>
        </p:xfrm>
        <a:graphic>
          <a:graphicData uri="http://schemas.openxmlformats.org/drawingml/2006/table">
            <a:tbl>
              <a:tblPr/>
              <a:tblGrid>
                <a:gridCol w="1752600">
                  <a:extLst>
                    <a:ext uri="{9D8B030D-6E8A-4147-A177-3AD203B41FA5}">
                      <a16:colId xmlns:a16="http://schemas.microsoft.com/office/drawing/2014/main" val="20000"/>
                    </a:ext>
                  </a:extLst>
                </a:gridCol>
              </a:tblGrid>
              <a:tr h="190527">
                <a:tc>
                  <a:txBody>
                    <a:bodyPr/>
                    <a:lstStyle/>
                    <a:p>
                      <a:pPr algn="l" fontAlgn="b"/>
                      <a:r>
                        <a:rPr lang="en-US" sz="1200" b="1" i="0" u="none" strike="noStrike" dirty="0">
                          <a:solidFill>
                            <a:srgbClr val="000000"/>
                          </a:solidFill>
                          <a:latin typeface="Calibri"/>
                        </a:rPr>
                        <a:t>9</a:t>
                      </a:r>
                      <a:r>
                        <a:rPr lang="en-US" sz="1200" b="1" i="0" u="none" strike="noStrike" baseline="30000" dirty="0">
                          <a:solidFill>
                            <a:srgbClr val="000000"/>
                          </a:solidFill>
                          <a:latin typeface="Calibri"/>
                        </a:rPr>
                        <a:t>th</a:t>
                      </a:r>
                      <a:r>
                        <a:rPr lang="en-US" sz="1200" b="1" i="0" u="none" strike="noStrike" dirty="0">
                          <a:solidFill>
                            <a:srgbClr val="000000"/>
                          </a:solidFill>
                          <a:latin typeface="Calibri"/>
                        </a:rPr>
                        <a:t> Grade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90527">
                <a:tc>
                  <a:txBody>
                    <a:bodyPr/>
                    <a:lstStyle/>
                    <a:p>
                      <a:pPr algn="l" fontAlgn="b"/>
                      <a:r>
                        <a:rPr lang="en-US" sz="1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27">
                <a:tc>
                  <a:txBody>
                    <a:bodyPr/>
                    <a:lstStyle/>
                    <a:p>
                      <a:pPr algn="l" fontAlgn="b"/>
                      <a:r>
                        <a:rPr lang="en-US" sz="1200" b="0" i="0" u="none" strike="noStrike" dirty="0">
                          <a:solidFill>
                            <a:srgbClr val="000000"/>
                          </a:solidFill>
                          <a:latin typeface="Calibri"/>
                        </a:rPr>
                        <a:t>Low Academic Achievement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365811">
                <a:tc>
                  <a:txBody>
                    <a:bodyPr/>
                    <a:lstStyle/>
                    <a:p>
                      <a:pPr algn="l" fontAlgn="b"/>
                      <a:r>
                        <a:rPr lang="en-US" sz="1200" b="0" i="0" u="none" strike="noStrike" dirty="0">
                          <a:solidFill>
                            <a:srgbClr val="000000"/>
                          </a:solidFill>
                          <a:latin typeface="Calibri"/>
                        </a:rPr>
                        <a:t>Teen Pregnancy/Early Sexual Involvement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905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Negative Peer Pressure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Lack of Self Discipline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6581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diet, exercise and sleeping habits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Time Management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5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Procrastination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Refusal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27">
                <a:tc>
                  <a:txBody>
                    <a:bodyPr/>
                    <a:lstStyle/>
                    <a:p>
                      <a:pPr algn="l" fontAlgn="b"/>
                      <a:r>
                        <a:rPr lang="en-US" sz="1200" b="0" i="0" u="none" strike="noStrike" dirty="0">
                          <a:solidFill>
                            <a:srgbClr val="000000"/>
                          </a:solidFill>
                          <a:latin typeface="+mn-lt"/>
                        </a:rPr>
                        <a:t>Negative Attitude/Behavior</a:t>
                      </a:r>
                      <a:endParaRPr lang="en-US" sz="12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Drugs, Alcohol or Tobacco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5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mn-lt"/>
                        </a:rPr>
                        <a:t> Unnecessary S</a:t>
                      </a:r>
                      <a:r>
                        <a:rPr lang="en-US" sz="1200" b="0" i="0" u="none" strike="noStrike" dirty="0">
                          <a:solidFill>
                            <a:srgbClr val="000000"/>
                          </a:solidFill>
                          <a:latin typeface="+mn-lt"/>
                        </a:rPr>
                        <a:t>tress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 </a:t>
                      </a:r>
                      <a:r>
                        <a:rPr lang="en-US" sz="1200" b="0" i="0" u="none" strike="noStrike" dirty="0">
                          <a:solidFill>
                            <a:srgbClr val="000000"/>
                          </a:solidFill>
                          <a:latin typeface="+mn-lt"/>
                        </a:rPr>
                        <a:t>ISS/Suspensions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0527">
                <a:tc>
                  <a:txBody>
                    <a:bodyPr/>
                    <a:lstStyle/>
                    <a:p>
                      <a:pPr algn="l" fontAlgn="b"/>
                      <a:r>
                        <a:rPr lang="en-US" sz="1200" b="0" i="0" u="none" strike="noStrike" dirty="0">
                          <a:solidFill>
                            <a:srgbClr val="000000"/>
                          </a:solidFill>
                          <a:latin typeface="+mn-lt"/>
                        </a:rPr>
                        <a:t>Gang</a:t>
                      </a:r>
                      <a:r>
                        <a:rPr lang="en-US" sz="1200" b="0" i="0" u="none" strike="noStrike" baseline="0" dirty="0">
                          <a:solidFill>
                            <a:srgbClr val="000000"/>
                          </a:solidFill>
                          <a:latin typeface="+mn-lt"/>
                        </a:rPr>
                        <a:t> Activity or Mentality</a:t>
                      </a:r>
                      <a:endParaRPr lang="en-US" sz="12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r h="1905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Unexcused Absences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5"/>
                  </a:ext>
                </a:extLst>
              </a:tr>
              <a:tr h="365811">
                <a:tc>
                  <a:txBody>
                    <a:bodyPr/>
                    <a:lstStyle/>
                    <a:p>
                      <a:pPr algn="l" fontAlgn="b"/>
                      <a:r>
                        <a:rPr lang="en-US" sz="1200" b="0" i="0" u="none" strike="noStrike" dirty="0">
                          <a:solidFill>
                            <a:srgbClr val="000000"/>
                          </a:solidFill>
                          <a:latin typeface="Calibri"/>
                        </a:rPr>
                        <a:t>Lack of Consideration of Others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6"/>
                  </a:ext>
                </a:extLst>
              </a:tr>
              <a:tr h="190527">
                <a:tc>
                  <a:txBody>
                    <a:bodyPr/>
                    <a:lstStyle/>
                    <a:p>
                      <a:pPr algn="l" fontAlgn="b"/>
                      <a:r>
                        <a:rPr lang="en-US" sz="1200" b="0" i="0" u="none" strike="noStrike" dirty="0">
                          <a:solidFill>
                            <a:srgbClr val="000000"/>
                          </a:solidFill>
                          <a:latin typeface="Calibri"/>
                        </a:rPr>
                        <a:t>Low Self Esteem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7"/>
                  </a:ext>
                </a:extLst>
              </a:tr>
              <a:tr h="190527">
                <a:tc>
                  <a:txBody>
                    <a:bodyPr/>
                    <a:lstStyle/>
                    <a:p>
                      <a:pPr algn="l" fontAlgn="b"/>
                      <a:r>
                        <a:rPr lang="en-US" sz="1200" b="0" i="0" u="none" strike="noStrike" dirty="0">
                          <a:solidFill>
                            <a:srgbClr val="000000"/>
                          </a:solidFill>
                          <a:latin typeface="Calibri"/>
                        </a:rPr>
                        <a:t>Unbalanced Life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8"/>
                  </a:ext>
                </a:extLst>
              </a:tr>
              <a:tr h="365811">
                <a:tc>
                  <a:txBody>
                    <a:bodyPr/>
                    <a:lstStyle/>
                    <a:p>
                      <a:pPr algn="l" fontAlgn="b"/>
                      <a:r>
                        <a:rPr lang="en-US" sz="1200" b="0" i="0" u="none" strike="noStrike" dirty="0">
                          <a:solidFill>
                            <a:srgbClr val="000000"/>
                          </a:solidFill>
                          <a:latin typeface="Calibri"/>
                        </a:rPr>
                        <a:t>Failure to Plan for the Future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9"/>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098677057"/>
              </p:ext>
            </p:extLst>
          </p:nvPr>
        </p:nvGraphicFramePr>
        <p:xfrm>
          <a:off x="2209800" y="914400"/>
          <a:ext cx="1752600" cy="4702178"/>
        </p:xfrm>
        <a:graphic>
          <a:graphicData uri="http://schemas.openxmlformats.org/drawingml/2006/table">
            <a:tbl>
              <a:tblPr/>
              <a:tblGrid>
                <a:gridCol w="1752600">
                  <a:extLst>
                    <a:ext uri="{9D8B030D-6E8A-4147-A177-3AD203B41FA5}">
                      <a16:colId xmlns:a16="http://schemas.microsoft.com/office/drawing/2014/main" val="20000"/>
                    </a:ext>
                  </a:extLst>
                </a:gridCol>
              </a:tblGrid>
              <a:tr h="190526">
                <a:tc>
                  <a:txBody>
                    <a:bodyPr/>
                    <a:lstStyle/>
                    <a:p>
                      <a:pPr algn="l" fontAlgn="b"/>
                      <a:r>
                        <a:rPr lang="en-US" sz="1200" b="1" i="0" u="none" strike="noStrike" dirty="0">
                          <a:solidFill>
                            <a:srgbClr val="000000"/>
                          </a:solidFill>
                          <a:latin typeface="Calibri"/>
                        </a:rPr>
                        <a:t>10</a:t>
                      </a:r>
                      <a:r>
                        <a:rPr lang="en-US" sz="1200" b="1" i="0" u="none" strike="noStrike" baseline="30000" dirty="0">
                          <a:solidFill>
                            <a:srgbClr val="000000"/>
                          </a:solidFill>
                          <a:latin typeface="Calibri"/>
                        </a:rPr>
                        <a:t>th</a:t>
                      </a:r>
                      <a:r>
                        <a:rPr lang="en-US" sz="1200" b="1" i="0" u="none" strike="noStrike" dirty="0">
                          <a:solidFill>
                            <a:srgbClr val="000000"/>
                          </a:solidFill>
                          <a:latin typeface="Calibri"/>
                        </a:rPr>
                        <a:t> Grade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90526">
                <a:tc>
                  <a:txBody>
                    <a:bodyPr/>
                    <a:lstStyle/>
                    <a:p>
                      <a:pPr algn="l" fontAlgn="b"/>
                      <a:r>
                        <a:rPr lang="en-US" sz="1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26">
                <a:tc>
                  <a:txBody>
                    <a:bodyPr/>
                    <a:lstStyle/>
                    <a:p>
                      <a:pPr algn="l" fontAlgn="b"/>
                      <a:r>
                        <a:rPr lang="en-US" sz="1200" b="0" i="0" u="none" strike="noStrike" dirty="0">
                          <a:solidFill>
                            <a:srgbClr val="000000"/>
                          </a:solidFill>
                          <a:latin typeface="Calibri"/>
                        </a:rPr>
                        <a:t>Low Academic Achievement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365809">
                <a:tc>
                  <a:txBody>
                    <a:bodyPr/>
                    <a:lstStyle/>
                    <a:p>
                      <a:pPr algn="l" fontAlgn="b"/>
                      <a:r>
                        <a:rPr lang="en-US" sz="1200" b="0" i="0" u="none" strike="noStrike" dirty="0">
                          <a:solidFill>
                            <a:srgbClr val="000000"/>
                          </a:solidFill>
                          <a:latin typeface="Calibri"/>
                        </a:rPr>
                        <a:t>Teen Pregnancy/Early Sexual Involvement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905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Negative Peer Pressure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Lack of Self Discipline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6580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diet, exercise and sleeping habits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Time Management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5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Procrastination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Refusal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26">
                <a:tc>
                  <a:txBody>
                    <a:bodyPr/>
                    <a:lstStyle/>
                    <a:p>
                      <a:pPr algn="l" fontAlgn="b"/>
                      <a:r>
                        <a:rPr lang="en-US" sz="1200" b="0" i="0" u="none" strike="noStrike" dirty="0">
                          <a:solidFill>
                            <a:srgbClr val="000000"/>
                          </a:solidFill>
                          <a:latin typeface="+mn-lt"/>
                        </a:rPr>
                        <a:t>Negative Attitude/Behavior</a:t>
                      </a:r>
                      <a:endParaRPr lang="en-US" sz="12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Drugs, Alcohol or Tobacco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5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mn-lt"/>
                        </a:rPr>
                        <a:t> Unnecessary S</a:t>
                      </a:r>
                      <a:r>
                        <a:rPr lang="en-US" sz="1200" b="0" i="0" u="none" strike="noStrike" dirty="0">
                          <a:solidFill>
                            <a:srgbClr val="000000"/>
                          </a:solidFill>
                          <a:latin typeface="+mn-lt"/>
                        </a:rPr>
                        <a:t>tress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 </a:t>
                      </a:r>
                      <a:r>
                        <a:rPr lang="en-US" sz="1200" b="0" i="0" u="none" strike="noStrike" dirty="0">
                          <a:solidFill>
                            <a:srgbClr val="000000"/>
                          </a:solidFill>
                          <a:latin typeface="+mn-lt"/>
                        </a:rPr>
                        <a:t>ISS/Suspensions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0526">
                <a:tc>
                  <a:txBody>
                    <a:bodyPr/>
                    <a:lstStyle/>
                    <a:p>
                      <a:pPr algn="l" fontAlgn="b"/>
                      <a:r>
                        <a:rPr lang="en-US" sz="1200" b="0" i="0" u="none" strike="noStrike" dirty="0">
                          <a:solidFill>
                            <a:srgbClr val="000000"/>
                          </a:solidFill>
                          <a:latin typeface="+mn-lt"/>
                        </a:rPr>
                        <a:t>Gang</a:t>
                      </a:r>
                      <a:r>
                        <a:rPr lang="en-US" sz="1200" b="0" i="0" u="none" strike="noStrike" baseline="0" dirty="0">
                          <a:solidFill>
                            <a:srgbClr val="000000"/>
                          </a:solidFill>
                          <a:latin typeface="+mn-lt"/>
                        </a:rPr>
                        <a:t> Activity or Mentality</a:t>
                      </a:r>
                      <a:endParaRPr lang="en-US" sz="12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05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Unexcused Absences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65809">
                <a:tc>
                  <a:txBody>
                    <a:bodyPr/>
                    <a:lstStyle/>
                    <a:p>
                      <a:pPr algn="l" fontAlgn="b"/>
                      <a:r>
                        <a:rPr lang="en-US" sz="1200" b="0" i="0" u="none" strike="noStrike" dirty="0">
                          <a:solidFill>
                            <a:srgbClr val="000000"/>
                          </a:solidFill>
                          <a:latin typeface="Calibri"/>
                        </a:rPr>
                        <a:t>Lack of Consideration of Others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6"/>
                  </a:ext>
                </a:extLst>
              </a:tr>
              <a:tr h="190526">
                <a:tc>
                  <a:txBody>
                    <a:bodyPr/>
                    <a:lstStyle/>
                    <a:p>
                      <a:pPr algn="l" fontAlgn="b"/>
                      <a:r>
                        <a:rPr lang="en-US" sz="1200" b="0" i="0" u="none" strike="noStrike" dirty="0">
                          <a:solidFill>
                            <a:srgbClr val="000000"/>
                          </a:solidFill>
                          <a:latin typeface="Calibri"/>
                        </a:rPr>
                        <a:t>Low Self Esteem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7"/>
                  </a:ext>
                </a:extLst>
              </a:tr>
              <a:tr h="190526">
                <a:tc>
                  <a:txBody>
                    <a:bodyPr/>
                    <a:lstStyle/>
                    <a:p>
                      <a:pPr algn="l" fontAlgn="b"/>
                      <a:r>
                        <a:rPr lang="en-US" sz="1200" b="0" i="0" u="none" strike="noStrike" dirty="0">
                          <a:solidFill>
                            <a:srgbClr val="000000"/>
                          </a:solidFill>
                          <a:latin typeface="Calibri"/>
                        </a:rPr>
                        <a:t>Unbalanced Life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8"/>
                  </a:ext>
                </a:extLst>
              </a:tr>
              <a:tr h="365809">
                <a:tc>
                  <a:txBody>
                    <a:bodyPr/>
                    <a:lstStyle/>
                    <a:p>
                      <a:pPr algn="l" fontAlgn="b"/>
                      <a:r>
                        <a:rPr lang="en-US" sz="1200" b="0" i="0" u="none" strike="noStrike" dirty="0">
                          <a:solidFill>
                            <a:srgbClr val="000000"/>
                          </a:solidFill>
                          <a:latin typeface="Calibri"/>
                        </a:rPr>
                        <a:t>Too Much</a:t>
                      </a:r>
                      <a:r>
                        <a:rPr lang="en-US" sz="1200" b="0" i="0" u="none" strike="noStrike" baseline="0" dirty="0">
                          <a:solidFill>
                            <a:srgbClr val="000000"/>
                          </a:solidFill>
                          <a:latin typeface="Calibri"/>
                        </a:rPr>
                        <a:t> Time on Part-Time Job</a:t>
                      </a:r>
                      <a:endParaRPr lang="en-US" sz="12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9"/>
                  </a:ext>
                </a:extLst>
              </a:tr>
              <a:tr h="190526">
                <a:tc>
                  <a:txBody>
                    <a:bodyPr/>
                    <a:lstStyle/>
                    <a:p>
                      <a:pPr algn="l" fontAlgn="b"/>
                      <a:r>
                        <a:rPr lang="en-US" sz="1200" b="0" i="0" u="none" strike="noStrike" dirty="0">
                          <a:solidFill>
                            <a:srgbClr val="000000"/>
                          </a:solidFill>
                          <a:latin typeface="Calibri"/>
                        </a:rPr>
                        <a:t>Fail</a:t>
                      </a:r>
                      <a:r>
                        <a:rPr lang="en-US" sz="1200" b="0" i="0" u="none" strike="noStrike" baseline="0" dirty="0">
                          <a:solidFill>
                            <a:srgbClr val="000000"/>
                          </a:solidFill>
                          <a:latin typeface="Calibri"/>
                        </a:rPr>
                        <a:t> SATP</a:t>
                      </a:r>
                      <a:endParaRPr lang="en-US" sz="12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2528985751"/>
              </p:ext>
            </p:extLst>
          </p:nvPr>
        </p:nvGraphicFramePr>
        <p:xfrm>
          <a:off x="4419600" y="914400"/>
          <a:ext cx="1600200" cy="5402268"/>
        </p:xfrm>
        <a:graphic>
          <a:graphicData uri="http://schemas.openxmlformats.org/drawingml/2006/table">
            <a:tbl>
              <a:tblPr/>
              <a:tblGrid>
                <a:gridCol w="1600200">
                  <a:extLst>
                    <a:ext uri="{9D8B030D-6E8A-4147-A177-3AD203B41FA5}">
                      <a16:colId xmlns:a16="http://schemas.microsoft.com/office/drawing/2014/main" val="20000"/>
                    </a:ext>
                  </a:extLst>
                </a:gridCol>
              </a:tblGrid>
              <a:tr h="190476">
                <a:tc>
                  <a:txBody>
                    <a:bodyPr/>
                    <a:lstStyle/>
                    <a:p>
                      <a:pPr algn="l" fontAlgn="b"/>
                      <a:r>
                        <a:rPr lang="en-US" sz="1200" b="1" i="0" u="none" strike="noStrike" dirty="0">
                          <a:solidFill>
                            <a:srgbClr val="000000"/>
                          </a:solidFill>
                          <a:latin typeface="Calibri"/>
                        </a:rPr>
                        <a:t>11</a:t>
                      </a:r>
                      <a:r>
                        <a:rPr lang="en-US" sz="1200" b="1" i="0" u="none" strike="noStrike" baseline="30000" dirty="0">
                          <a:solidFill>
                            <a:srgbClr val="000000"/>
                          </a:solidFill>
                          <a:latin typeface="Calibri"/>
                        </a:rPr>
                        <a:t>th</a:t>
                      </a:r>
                      <a:r>
                        <a:rPr lang="en-US" sz="1200" b="1" i="0" u="none" strike="noStrike" dirty="0">
                          <a:solidFill>
                            <a:srgbClr val="000000"/>
                          </a:solidFill>
                          <a:latin typeface="Calibri"/>
                        </a:rPr>
                        <a:t> Grade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90476">
                <a:tc>
                  <a:txBody>
                    <a:bodyPr/>
                    <a:lstStyle/>
                    <a:p>
                      <a:pPr algn="l" fontAlgn="b"/>
                      <a:r>
                        <a:rPr lang="en-US" sz="1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760">
                <a:tc>
                  <a:txBody>
                    <a:bodyPr/>
                    <a:lstStyle/>
                    <a:p>
                      <a:pPr algn="l" fontAlgn="b"/>
                      <a:r>
                        <a:rPr lang="en-US" sz="1200" b="0" i="0" u="none" strike="noStrike" dirty="0">
                          <a:solidFill>
                            <a:srgbClr val="000000"/>
                          </a:solidFill>
                          <a:latin typeface="Calibri"/>
                        </a:rPr>
                        <a:t>Low Academic Achievement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365760">
                <a:tc>
                  <a:txBody>
                    <a:bodyPr/>
                    <a:lstStyle/>
                    <a:p>
                      <a:pPr algn="l" fontAlgn="b"/>
                      <a:r>
                        <a:rPr lang="en-US" sz="1200" b="0" i="0" u="none" strike="noStrike" dirty="0">
                          <a:solidFill>
                            <a:srgbClr val="000000"/>
                          </a:solidFill>
                          <a:latin typeface="Calibri"/>
                        </a:rPr>
                        <a:t>Teen Pregnancy/Early Sexual Involvement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904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Negative Peer Pressure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4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Lack of Self Discipline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6576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diet, exercise and sleeping habits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4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Time Management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4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Procrastination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4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Refusal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5760">
                <a:tc>
                  <a:txBody>
                    <a:bodyPr/>
                    <a:lstStyle/>
                    <a:p>
                      <a:pPr algn="l" fontAlgn="b"/>
                      <a:r>
                        <a:rPr lang="en-US" sz="1200" b="0" i="0" u="none" strike="noStrike" dirty="0">
                          <a:solidFill>
                            <a:srgbClr val="000000"/>
                          </a:solidFill>
                          <a:latin typeface="+mn-lt"/>
                        </a:rPr>
                        <a:t>Negative Attitude/Behavior</a:t>
                      </a:r>
                      <a:endParaRPr lang="en-US" sz="12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576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Drugs, Alcohol or Tobacco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4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mn-lt"/>
                        </a:rPr>
                        <a:t> Unnecessary S</a:t>
                      </a:r>
                      <a:r>
                        <a:rPr lang="en-US" sz="1200" b="0" i="0" u="none" strike="noStrike" dirty="0">
                          <a:solidFill>
                            <a:srgbClr val="000000"/>
                          </a:solidFill>
                          <a:latin typeface="+mn-lt"/>
                        </a:rPr>
                        <a:t>tress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4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 </a:t>
                      </a:r>
                      <a:r>
                        <a:rPr lang="en-US" sz="1200" b="0" i="0" u="none" strike="noStrike" dirty="0">
                          <a:solidFill>
                            <a:srgbClr val="000000"/>
                          </a:solidFill>
                          <a:latin typeface="+mn-lt"/>
                        </a:rPr>
                        <a:t>ISS/Suspensions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65760">
                <a:tc>
                  <a:txBody>
                    <a:bodyPr/>
                    <a:lstStyle/>
                    <a:p>
                      <a:pPr algn="l" fontAlgn="b"/>
                      <a:r>
                        <a:rPr lang="en-US" sz="1200" b="0" i="0" u="none" strike="noStrike" dirty="0">
                          <a:solidFill>
                            <a:srgbClr val="000000"/>
                          </a:solidFill>
                          <a:latin typeface="+mn-lt"/>
                        </a:rPr>
                        <a:t>Gang</a:t>
                      </a:r>
                      <a:r>
                        <a:rPr lang="en-US" sz="1200" b="0" i="0" u="none" strike="noStrike" baseline="0" dirty="0">
                          <a:solidFill>
                            <a:srgbClr val="000000"/>
                          </a:solidFill>
                          <a:latin typeface="+mn-lt"/>
                        </a:rPr>
                        <a:t> Activity or Mentality</a:t>
                      </a:r>
                      <a:endParaRPr lang="en-US" sz="12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04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Unexcused Absences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5"/>
                  </a:ext>
                </a:extLst>
              </a:tr>
              <a:tr h="365760">
                <a:tc>
                  <a:txBody>
                    <a:bodyPr/>
                    <a:lstStyle/>
                    <a:p>
                      <a:pPr algn="l" fontAlgn="b"/>
                      <a:r>
                        <a:rPr lang="en-US" sz="1200" b="0" i="0" u="none" strike="noStrike" dirty="0">
                          <a:solidFill>
                            <a:srgbClr val="000000"/>
                          </a:solidFill>
                          <a:latin typeface="Calibri"/>
                        </a:rPr>
                        <a:t>Lack of Consideration of Others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6"/>
                  </a:ext>
                </a:extLst>
              </a:tr>
              <a:tr h="190476">
                <a:tc>
                  <a:txBody>
                    <a:bodyPr/>
                    <a:lstStyle/>
                    <a:p>
                      <a:pPr algn="l" fontAlgn="b"/>
                      <a:r>
                        <a:rPr lang="en-US" sz="1200" b="0" i="0" u="none" strike="noStrike" dirty="0">
                          <a:solidFill>
                            <a:srgbClr val="000000"/>
                          </a:solidFill>
                          <a:latin typeface="Calibri"/>
                        </a:rPr>
                        <a:t>Low Self Esteem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7"/>
                  </a:ext>
                </a:extLst>
              </a:tr>
              <a:tr h="190476">
                <a:tc>
                  <a:txBody>
                    <a:bodyPr/>
                    <a:lstStyle/>
                    <a:p>
                      <a:pPr algn="l" fontAlgn="b"/>
                      <a:r>
                        <a:rPr lang="en-US" sz="1200" b="0" i="0" u="none" strike="noStrike" dirty="0">
                          <a:solidFill>
                            <a:srgbClr val="000000"/>
                          </a:solidFill>
                          <a:latin typeface="Calibri"/>
                        </a:rPr>
                        <a:t>Unbalanced Life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8"/>
                  </a:ext>
                </a:extLst>
              </a:tr>
              <a:tr h="365760">
                <a:tc>
                  <a:txBody>
                    <a:bodyPr/>
                    <a:lstStyle/>
                    <a:p>
                      <a:pPr algn="l" fontAlgn="b"/>
                      <a:r>
                        <a:rPr lang="en-US" sz="1200" b="0" i="0" u="none" strike="noStrike" dirty="0">
                          <a:solidFill>
                            <a:srgbClr val="000000"/>
                          </a:solidFill>
                          <a:latin typeface="Calibri"/>
                        </a:rPr>
                        <a:t>Too Much</a:t>
                      </a:r>
                      <a:r>
                        <a:rPr lang="en-US" sz="1200" b="0" i="0" u="none" strike="noStrike" baseline="0" dirty="0">
                          <a:solidFill>
                            <a:srgbClr val="000000"/>
                          </a:solidFill>
                          <a:latin typeface="Calibri"/>
                        </a:rPr>
                        <a:t> Time on Part-Time Job</a:t>
                      </a:r>
                      <a:endParaRPr lang="en-US" sz="12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9"/>
                  </a:ext>
                </a:extLst>
              </a:tr>
              <a:tr h="190476">
                <a:tc>
                  <a:txBody>
                    <a:bodyPr/>
                    <a:lstStyle/>
                    <a:p>
                      <a:pPr algn="l" fontAlgn="b"/>
                      <a:r>
                        <a:rPr lang="en-US" sz="1200" b="0" i="0" u="none" strike="noStrike" dirty="0">
                          <a:solidFill>
                            <a:srgbClr val="000000"/>
                          </a:solidFill>
                          <a:latin typeface="Calibri"/>
                        </a:rPr>
                        <a:t>Fail SATP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754289421"/>
              </p:ext>
            </p:extLst>
          </p:nvPr>
        </p:nvGraphicFramePr>
        <p:xfrm>
          <a:off x="6172200" y="914400"/>
          <a:ext cx="1447800" cy="5578482"/>
        </p:xfrm>
        <a:graphic>
          <a:graphicData uri="http://schemas.openxmlformats.org/drawingml/2006/table">
            <a:tbl>
              <a:tblPr/>
              <a:tblGrid>
                <a:gridCol w="1447800">
                  <a:extLst>
                    <a:ext uri="{9D8B030D-6E8A-4147-A177-3AD203B41FA5}">
                      <a16:colId xmlns:a16="http://schemas.microsoft.com/office/drawing/2014/main" val="20000"/>
                    </a:ext>
                  </a:extLst>
                </a:gridCol>
              </a:tblGrid>
              <a:tr h="190522">
                <a:tc>
                  <a:txBody>
                    <a:bodyPr/>
                    <a:lstStyle/>
                    <a:p>
                      <a:pPr algn="l" fontAlgn="b"/>
                      <a:r>
                        <a:rPr lang="en-US" sz="1200" b="1" i="0" u="none" strike="noStrike" dirty="0">
                          <a:solidFill>
                            <a:srgbClr val="000000"/>
                          </a:solidFill>
                          <a:latin typeface="Calibri"/>
                        </a:rPr>
                        <a:t>12</a:t>
                      </a:r>
                      <a:r>
                        <a:rPr lang="en-US" sz="1200" b="1" i="0" u="none" strike="noStrike" baseline="30000" dirty="0">
                          <a:solidFill>
                            <a:srgbClr val="000000"/>
                          </a:solidFill>
                          <a:latin typeface="Calibri"/>
                        </a:rPr>
                        <a:t>th</a:t>
                      </a:r>
                      <a:r>
                        <a:rPr lang="en-US" sz="1200" b="1" i="0" u="none" strike="noStrike" dirty="0">
                          <a:solidFill>
                            <a:srgbClr val="000000"/>
                          </a:solidFill>
                          <a:latin typeface="Calibri"/>
                        </a:rPr>
                        <a:t> Grade</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90522">
                <a:tc>
                  <a:txBody>
                    <a:bodyPr/>
                    <a:lstStyle/>
                    <a:p>
                      <a:pPr algn="l" fontAlgn="b"/>
                      <a:r>
                        <a:rPr lang="en-US" sz="1200" b="0" i="0" u="none" strike="noStrike" dirty="0">
                          <a:solidFill>
                            <a:srgbClr val="000000"/>
                          </a:solidFill>
                          <a:latin typeface="Calibri"/>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802">
                <a:tc>
                  <a:txBody>
                    <a:bodyPr/>
                    <a:lstStyle/>
                    <a:p>
                      <a:pPr algn="l" fontAlgn="b"/>
                      <a:r>
                        <a:rPr lang="en-US" sz="1200" b="0" i="0" u="none" strike="noStrike" dirty="0">
                          <a:solidFill>
                            <a:srgbClr val="000000"/>
                          </a:solidFill>
                          <a:latin typeface="Calibri"/>
                        </a:rPr>
                        <a:t>Low Academic Achievement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365802">
                <a:tc>
                  <a:txBody>
                    <a:bodyPr/>
                    <a:lstStyle/>
                    <a:p>
                      <a:pPr algn="l" fontAlgn="b"/>
                      <a:r>
                        <a:rPr lang="en-US" sz="1200" b="0" i="0" u="none" strike="noStrike" dirty="0">
                          <a:solidFill>
                            <a:srgbClr val="000000"/>
                          </a:solidFill>
                          <a:latin typeface="Calibri"/>
                        </a:rPr>
                        <a:t>Teen Pregnancy/Early Sexual Involvement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9052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Negative Peer Pressure</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2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Lack of Self Discipline</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6580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diet, exercise and sleeping habits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580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Time Management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52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Procrastination</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2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Poor Refusal Skills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5802">
                <a:tc>
                  <a:txBody>
                    <a:bodyPr/>
                    <a:lstStyle/>
                    <a:p>
                      <a:pPr algn="l" fontAlgn="b"/>
                      <a:r>
                        <a:rPr lang="en-US" sz="1200" b="0" i="0" u="none" strike="noStrike" dirty="0">
                          <a:solidFill>
                            <a:srgbClr val="000000"/>
                          </a:solidFill>
                          <a:latin typeface="+mn-lt"/>
                        </a:rPr>
                        <a:t>Negative Attitude/Behavior</a:t>
                      </a:r>
                      <a:endParaRPr lang="en-US" sz="12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580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Drugs, Alcohol or Tobacco</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52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mn-lt"/>
                        </a:rPr>
                        <a:t> Unnecessary S</a:t>
                      </a:r>
                      <a:r>
                        <a:rPr lang="en-US" sz="1200" b="0" i="0" u="none" strike="noStrike" dirty="0">
                          <a:solidFill>
                            <a:srgbClr val="000000"/>
                          </a:solidFill>
                          <a:latin typeface="+mn-lt"/>
                        </a:rPr>
                        <a:t>tress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2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 </a:t>
                      </a:r>
                      <a:r>
                        <a:rPr lang="en-US" sz="1200" b="0" i="0" u="none" strike="noStrike" dirty="0">
                          <a:solidFill>
                            <a:srgbClr val="000000"/>
                          </a:solidFill>
                          <a:latin typeface="+mn-lt"/>
                        </a:rPr>
                        <a:t>ISS/Suspensions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65802">
                <a:tc>
                  <a:txBody>
                    <a:bodyPr/>
                    <a:lstStyle/>
                    <a:p>
                      <a:pPr algn="l" fontAlgn="b"/>
                      <a:r>
                        <a:rPr lang="en-US" sz="1200" b="0" i="0" u="none" strike="noStrike" dirty="0">
                          <a:solidFill>
                            <a:srgbClr val="000000"/>
                          </a:solidFill>
                          <a:latin typeface="+mn-lt"/>
                        </a:rPr>
                        <a:t>Gang</a:t>
                      </a:r>
                      <a:r>
                        <a:rPr lang="en-US" sz="1200" b="0" i="0" u="none" strike="noStrike" baseline="0" dirty="0">
                          <a:solidFill>
                            <a:srgbClr val="000000"/>
                          </a:solidFill>
                          <a:latin typeface="+mn-lt"/>
                        </a:rPr>
                        <a:t> Activity or Mentality</a:t>
                      </a:r>
                      <a:endParaRPr lang="en-US" sz="12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052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mn-lt"/>
                        </a:rPr>
                        <a:t>Unexcused Absences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5"/>
                  </a:ext>
                </a:extLst>
              </a:tr>
              <a:tr h="365802">
                <a:tc>
                  <a:txBody>
                    <a:bodyPr/>
                    <a:lstStyle/>
                    <a:p>
                      <a:pPr algn="l" fontAlgn="b"/>
                      <a:r>
                        <a:rPr lang="en-US" sz="1200" b="0" i="0" u="none" strike="noStrike" dirty="0">
                          <a:solidFill>
                            <a:srgbClr val="000000"/>
                          </a:solidFill>
                          <a:latin typeface="Calibri"/>
                        </a:rPr>
                        <a:t>Lack of Consideration of Others</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6"/>
                  </a:ext>
                </a:extLst>
              </a:tr>
              <a:tr h="190522">
                <a:tc>
                  <a:txBody>
                    <a:bodyPr/>
                    <a:lstStyle/>
                    <a:p>
                      <a:pPr algn="l" fontAlgn="b"/>
                      <a:r>
                        <a:rPr lang="en-US" sz="1200" b="0" i="0" u="none" strike="noStrike" dirty="0">
                          <a:solidFill>
                            <a:srgbClr val="000000"/>
                          </a:solidFill>
                          <a:latin typeface="Calibri"/>
                        </a:rPr>
                        <a:t>Low Self Esteem</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7"/>
                  </a:ext>
                </a:extLst>
              </a:tr>
              <a:tr h="190522">
                <a:tc>
                  <a:txBody>
                    <a:bodyPr/>
                    <a:lstStyle/>
                    <a:p>
                      <a:pPr algn="l" fontAlgn="b"/>
                      <a:r>
                        <a:rPr lang="en-US" sz="1200" b="0" i="0" u="none" strike="noStrike" dirty="0">
                          <a:solidFill>
                            <a:srgbClr val="000000"/>
                          </a:solidFill>
                          <a:latin typeface="Calibri"/>
                        </a:rPr>
                        <a:t>Unbalanced Life</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8"/>
                  </a:ext>
                </a:extLst>
              </a:tr>
              <a:tr h="365802">
                <a:tc>
                  <a:txBody>
                    <a:bodyPr/>
                    <a:lstStyle/>
                    <a:p>
                      <a:pPr algn="l" fontAlgn="b"/>
                      <a:r>
                        <a:rPr lang="en-US" sz="1200" b="0" i="0" u="none" strike="noStrike" dirty="0">
                          <a:solidFill>
                            <a:srgbClr val="000000"/>
                          </a:solidFill>
                          <a:latin typeface="Calibri"/>
                        </a:rPr>
                        <a:t>Too Much</a:t>
                      </a:r>
                      <a:r>
                        <a:rPr lang="en-US" sz="1200" b="0" i="0" u="none" strike="noStrike" baseline="0" dirty="0">
                          <a:solidFill>
                            <a:srgbClr val="000000"/>
                          </a:solidFill>
                          <a:latin typeface="Calibri"/>
                        </a:rPr>
                        <a:t> Time on Part-Time Job</a:t>
                      </a:r>
                      <a:endParaRPr lang="en-US" sz="12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9"/>
                  </a:ext>
                </a:extLst>
              </a:tr>
              <a:tr h="190522">
                <a:tc>
                  <a:txBody>
                    <a:bodyPr/>
                    <a:lstStyle/>
                    <a:p>
                      <a:pPr algn="l" fontAlgn="b"/>
                      <a:r>
                        <a:rPr lang="en-US" sz="1200" b="0" i="0" u="none" strike="noStrike" dirty="0">
                          <a:solidFill>
                            <a:srgbClr val="000000"/>
                          </a:solidFill>
                          <a:latin typeface="Calibri"/>
                        </a:rPr>
                        <a:t>Failure to Plan</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graphicFrame>
        <p:nvGraphicFramePr>
          <p:cNvPr id="34" name="Table 33"/>
          <p:cNvGraphicFramePr>
            <a:graphicFrameLocks noGrp="1"/>
          </p:cNvGraphicFramePr>
          <p:nvPr/>
        </p:nvGraphicFramePr>
        <p:xfrm>
          <a:off x="7759700" y="914400"/>
          <a:ext cx="1231900" cy="5197474"/>
        </p:xfrm>
        <a:graphic>
          <a:graphicData uri="http://schemas.openxmlformats.org/drawingml/2006/table">
            <a:tbl>
              <a:tblPr/>
              <a:tblGrid>
                <a:gridCol w="1231900">
                  <a:extLst>
                    <a:ext uri="{9D8B030D-6E8A-4147-A177-3AD203B41FA5}">
                      <a16:colId xmlns:a16="http://schemas.microsoft.com/office/drawing/2014/main" val="20000"/>
                    </a:ext>
                  </a:extLst>
                </a:gridCol>
              </a:tblGrid>
              <a:tr h="190523">
                <a:tc>
                  <a:txBody>
                    <a:bodyPr/>
                    <a:lstStyle/>
                    <a:p>
                      <a:pPr algn="l" fontAlgn="b"/>
                      <a:r>
                        <a:rPr lang="en-US" sz="1200" b="1" i="0" u="none" strike="noStrike" dirty="0">
                          <a:solidFill>
                            <a:srgbClr val="000000"/>
                          </a:solidFill>
                          <a:latin typeface="Calibri"/>
                        </a:rPr>
                        <a:t>Post 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23">
                <a:tc>
                  <a:txBody>
                    <a:bodyPr/>
                    <a:lstStyle/>
                    <a:p>
                      <a:pPr algn="l" fontAlgn="b"/>
                      <a:r>
                        <a:rPr lang="en-US" sz="1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805">
                <a:tc>
                  <a:txBody>
                    <a:bodyPr/>
                    <a:lstStyle/>
                    <a:p>
                      <a:pPr algn="l" fontAlgn="b"/>
                      <a:r>
                        <a:rPr lang="en-US" sz="1200" b="0" i="0" u="none" strike="noStrike" dirty="0">
                          <a:solidFill>
                            <a:srgbClr val="000000"/>
                          </a:solidFill>
                          <a:latin typeface="Calibri"/>
                        </a:rPr>
                        <a:t>Full-Time Student/Employee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8707">
                <a:tc>
                  <a:txBody>
                    <a:bodyPr/>
                    <a:lstStyle/>
                    <a:p>
                      <a:pPr algn="l" fontAlgn="b"/>
                      <a:r>
                        <a:rPr lang="en-US" sz="1200" b="0" i="0" u="none" strike="noStrike" dirty="0">
                          <a:solidFill>
                            <a:srgbClr val="000000"/>
                          </a:solidFill>
                          <a:latin typeface="+mn-lt"/>
                        </a:rPr>
                        <a:t>Teen Pregnancy/Early Sexual Involvement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90523">
                <a:tc>
                  <a:txBody>
                    <a:bodyPr/>
                    <a:lstStyle/>
                    <a:p>
                      <a:pPr algn="l" fontAlgn="b"/>
                      <a:r>
                        <a:rPr lang="en-US" sz="1200" b="0" i="0" u="none" strike="noStrike" dirty="0">
                          <a:solidFill>
                            <a:srgbClr val="000000"/>
                          </a:solidFill>
                          <a:latin typeface="Calibri"/>
                        </a:rPr>
                        <a:t>Stress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23">
                <a:tc>
                  <a:txBody>
                    <a:bodyPr/>
                    <a:lstStyle/>
                    <a:p>
                      <a:pPr algn="l" fontAlgn="b"/>
                      <a:r>
                        <a:rPr lang="en-US" sz="1200" b="0" i="0" u="none" strike="noStrike" dirty="0">
                          <a:solidFill>
                            <a:srgbClr val="000000"/>
                          </a:solidFill>
                          <a:latin typeface="Calibri"/>
                        </a:rPr>
                        <a:t>Financing College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5805">
                <a:tc>
                  <a:txBody>
                    <a:bodyPr/>
                    <a:lstStyle/>
                    <a:p>
                      <a:pPr algn="l" fontAlgn="b"/>
                      <a:r>
                        <a:rPr lang="en-US" sz="1200" b="0" i="0" u="none" strike="noStrike" dirty="0">
                          <a:solidFill>
                            <a:srgbClr val="000000"/>
                          </a:solidFill>
                          <a:latin typeface="Calibri"/>
                        </a:rPr>
                        <a:t>Negative Peer Pressure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5805">
                <a:tc>
                  <a:txBody>
                    <a:bodyPr/>
                    <a:lstStyle/>
                    <a:p>
                      <a:pPr algn="l" fontAlgn="b"/>
                      <a:r>
                        <a:rPr lang="en-US" sz="1200" b="0" i="0" u="none" strike="noStrike" dirty="0">
                          <a:solidFill>
                            <a:srgbClr val="000000"/>
                          </a:solidFill>
                          <a:latin typeface="Calibri"/>
                        </a:rPr>
                        <a:t>Unhealthy Social Life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523">
                <a:tc>
                  <a:txBody>
                    <a:bodyPr/>
                    <a:lstStyle/>
                    <a:p>
                      <a:pPr algn="l" fontAlgn="b"/>
                      <a:r>
                        <a:rPr lang="en-US" sz="1200" b="0" i="0" u="none" strike="noStrike" dirty="0">
                          <a:solidFill>
                            <a:srgbClr val="000000"/>
                          </a:solidFill>
                          <a:latin typeface="Calibri"/>
                        </a:rPr>
                        <a:t>Too Independent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65805">
                <a:tc>
                  <a:txBody>
                    <a:bodyPr/>
                    <a:lstStyle/>
                    <a:p>
                      <a:pPr algn="l" fontAlgn="b"/>
                      <a:r>
                        <a:rPr lang="en-US" sz="1200" b="0" i="0" u="none" strike="noStrike" dirty="0">
                          <a:solidFill>
                            <a:srgbClr val="000000"/>
                          </a:solidFill>
                          <a:latin typeface="Calibri"/>
                        </a:rPr>
                        <a:t>Bad Decision-Making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23">
                <a:tc>
                  <a:txBody>
                    <a:bodyPr/>
                    <a:lstStyle/>
                    <a:p>
                      <a:pPr algn="l" fontAlgn="b"/>
                      <a:r>
                        <a:rPr lang="en-US" sz="1200" b="0" i="0" u="none" strike="noStrike" dirty="0">
                          <a:solidFill>
                            <a:srgbClr val="000000"/>
                          </a:solidFill>
                          <a:latin typeface="Calibri"/>
                        </a:rPr>
                        <a:t>Home Sick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5805">
                <a:tc>
                  <a:txBody>
                    <a:bodyPr/>
                    <a:lstStyle/>
                    <a:p>
                      <a:pPr algn="l" fontAlgn="b"/>
                      <a:r>
                        <a:rPr lang="en-US" sz="1200" b="0" i="0" u="none" strike="noStrike" dirty="0">
                          <a:solidFill>
                            <a:srgbClr val="000000"/>
                          </a:solidFill>
                          <a:latin typeface="Calibri"/>
                        </a:rPr>
                        <a:t>Failure to Plan Ahead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523">
                <a:tc>
                  <a:txBody>
                    <a:bodyPr/>
                    <a:lstStyle/>
                    <a:p>
                      <a:pPr algn="l" fontAlgn="b"/>
                      <a:r>
                        <a:rPr lang="en-US" sz="1200" b="0" i="0" u="none" strike="noStrike" dirty="0">
                          <a:solidFill>
                            <a:srgbClr val="000000"/>
                          </a:solidFill>
                          <a:latin typeface="Calibri"/>
                        </a:rPr>
                        <a:t>Excessive Absences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23">
                <a:tc>
                  <a:txBody>
                    <a:bodyPr/>
                    <a:lstStyle/>
                    <a:p>
                      <a:pPr algn="l" fontAlgn="b"/>
                      <a:r>
                        <a:rPr lang="en-US" sz="1200" b="0" i="0" u="none" strike="noStrike" dirty="0">
                          <a:solidFill>
                            <a:srgbClr val="000000"/>
                          </a:solidFill>
                          <a:latin typeface="Calibri"/>
                        </a:rPr>
                        <a:t>No Accountability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0523">
                <a:tc>
                  <a:txBody>
                    <a:bodyPr/>
                    <a:lstStyle/>
                    <a:p>
                      <a:pPr algn="l" fontAlgn="b"/>
                      <a:r>
                        <a:rPr lang="en-US" sz="1200" b="0" i="0" u="none" strike="noStrike" dirty="0">
                          <a:solidFill>
                            <a:srgbClr val="000000"/>
                          </a:solidFill>
                          <a:latin typeface="Calibri"/>
                        </a:rPr>
                        <a:t>Procrastination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65805">
                <a:tc>
                  <a:txBody>
                    <a:bodyPr/>
                    <a:lstStyle/>
                    <a:p>
                      <a:pPr algn="l" fontAlgn="b"/>
                      <a:r>
                        <a:rPr lang="en-US" sz="1200" b="0" i="0" u="none" strike="noStrike" dirty="0">
                          <a:solidFill>
                            <a:srgbClr val="000000"/>
                          </a:solidFill>
                          <a:latin typeface="Calibri"/>
                        </a:rPr>
                        <a:t>Lack of Self Discipline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54870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latin typeface="+mn-lt"/>
                        </a:rPr>
                        <a:t> </a:t>
                      </a:r>
                      <a:r>
                        <a:rPr lang="en-US" sz="1200" b="0" i="0" u="none" strike="noStrike" dirty="0">
                          <a:solidFill>
                            <a:srgbClr val="000000"/>
                          </a:solidFill>
                          <a:latin typeface="+mn-lt"/>
                        </a:rPr>
                        <a:t>Poor diet and exercise habits</a:t>
                      </a:r>
                    </a:p>
                    <a:p>
                      <a:pPr algn="l" fontAlgn="b"/>
                      <a:endParaRPr lang="en-US" sz="12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6"/>
                  </a:ext>
                </a:extLst>
              </a:tr>
              <a:tr h="190523">
                <a:tc>
                  <a:txBody>
                    <a:bodyPr/>
                    <a:lstStyle/>
                    <a:p>
                      <a:pPr algn="l" fontAlgn="b"/>
                      <a:r>
                        <a:rPr lang="en-US" sz="1100" b="0" i="0" u="none" strike="noStrike" dirty="0">
                          <a:solidFill>
                            <a:srgbClr val="000000"/>
                          </a:solidFill>
                          <a:latin typeface="Calibri"/>
                        </a:rPr>
                        <a:t> Poor Refusal Skills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
        <p:nvSpPr>
          <p:cNvPr id="35" name="Curved Down Arrow 34"/>
          <p:cNvSpPr/>
          <p:nvPr/>
        </p:nvSpPr>
        <p:spPr>
          <a:xfrm>
            <a:off x="7543800" y="533400"/>
            <a:ext cx="15240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28907" name="TextBox 1"/>
          <p:cNvSpPr txBox="1">
            <a:spLocks noChangeArrowheads="1"/>
          </p:cNvSpPr>
          <p:nvPr/>
        </p:nvSpPr>
        <p:spPr bwMode="auto">
          <a:xfrm>
            <a:off x="1538288" y="501650"/>
            <a:ext cx="806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FF0000"/>
                </a:solidFill>
              </a:rPr>
              <a:t>AVOID</a:t>
            </a:r>
          </a:p>
        </p:txBody>
      </p:sp>
      <p:sp>
        <p:nvSpPr>
          <p:cNvPr id="28908" name="Rectangle 2"/>
          <p:cNvSpPr>
            <a:spLocks noChangeArrowheads="1"/>
          </p:cNvSpPr>
          <p:nvPr/>
        </p:nvSpPr>
        <p:spPr bwMode="auto">
          <a:xfrm>
            <a:off x="2795588" y="533400"/>
            <a:ext cx="1419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FF0000"/>
                </a:solidFill>
              </a:rPr>
              <a:t>DANGEROUS</a:t>
            </a:r>
          </a:p>
        </p:txBody>
      </p:sp>
      <p:sp>
        <p:nvSpPr>
          <p:cNvPr id="28909" name="Rectangle 3"/>
          <p:cNvSpPr>
            <a:spLocks noChangeArrowheads="1"/>
          </p:cNvSpPr>
          <p:nvPr/>
        </p:nvSpPr>
        <p:spPr bwMode="auto">
          <a:xfrm>
            <a:off x="4672013" y="533400"/>
            <a:ext cx="101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FF0000"/>
                </a:solidFill>
              </a:rPr>
              <a:t>PITFALLS</a:t>
            </a:r>
          </a:p>
        </p:txBody>
      </p:sp>
      <p:sp>
        <p:nvSpPr>
          <p:cNvPr id="28910" name="Rectangle 4"/>
          <p:cNvSpPr>
            <a:spLocks noChangeArrowheads="1"/>
          </p:cNvSpPr>
          <p:nvPr/>
        </p:nvSpPr>
        <p:spPr bwMode="auto">
          <a:xfrm>
            <a:off x="7886700" y="533400"/>
            <a:ext cx="98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FF0000"/>
                </a:solidFill>
              </a:rPr>
              <a:t>STRONG</a:t>
            </a:r>
          </a:p>
        </p:txBody>
      </p:sp>
      <p:sp>
        <p:nvSpPr>
          <p:cNvPr id="28911" name="TextBox 22"/>
          <p:cNvSpPr txBox="1">
            <a:spLocks noChangeArrowheads="1"/>
          </p:cNvSpPr>
          <p:nvPr/>
        </p:nvSpPr>
        <p:spPr bwMode="auto">
          <a:xfrm>
            <a:off x="0" y="6027738"/>
            <a:ext cx="1849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200" b="1" dirty="0">
                <a:solidFill>
                  <a:prstClr val="black"/>
                </a:solidFill>
                <a:latin typeface="Arial" pitchFamily="34" charset="0"/>
              </a:rPr>
              <a:t>Signature/Date (Cadre)</a:t>
            </a:r>
          </a:p>
          <a:p>
            <a:pPr eaLnBrk="1" fontAlgn="base" hangingPunct="1">
              <a:spcBef>
                <a:spcPct val="0"/>
              </a:spcBef>
              <a:spcAft>
                <a:spcPct val="0"/>
              </a:spcAft>
              <a:buFontTx/>
              <a:buNone/>
            </a:pPr>
            <a:endParaRPr lang="en-US" altLang="en-US" sz="1200" dirty="0">
              <a:solidFill>
                <a:prstClr val="black"/>
              </a:solidFill>
              <a:latin typeface="Arial" pitchFamily="34" charset="0"/>
            </a:endParaRPr>
          </a:p>
          <a:p>
            <a:pPr eaLnBrk="1" fontAlgn="base" hangingPunct="1">
              <a:spcBef>
                <a:spcPct val="0"/>
              </a:spcBef>
              <a:spcAft>
                <a:spcPct val="0"/>
              </a:spcAft>
              <a:buFontTx/>
              <a:buNone/>
            </a:pPr>
            <a:endParaRPr lang="en-US" altLang="en-US" sz="1200" dirty="0">
              <a:solidFill>
                <a:prstClr val="black"/>
              </a:solidFill>
              <a:latin typeface="Arial" pitchFamily="34" charset="0"/>
            </a:endParaRPr>
          </a:p>
          <a:p>
            <a:pPr eaLnBrk="1" fontAlgn="base" hangingPunct="1">
              <a:spcBef>
                <a:spcPct val="0"/>
              </a:spcBef>
              <a:spcAft>
                <a:spcPct val="0"/>
              </a:spcAft>
              <a:buFontTx/>
              <a:buNone/>
            </a:pPr>
            <a:r>
              <a:rPr lang="en-US" altLang="en-US" sz="1200" b="1" dirty="0">
                <a:solidFill>
                  <a:prstClr val="black"/>
                </a:solidFill>
                <a:latin typeface="Arial" pitchFamily="34" charset="0"/>
              </a:rPr>
              <a:t>___________________</a:t>
            </a:r>
          </a:p>
        </p:txBody>
      </p:sp>
      <p:sp>
        <p:nvSpPr>
          <p:cNvPr id="28912" name="TextBox 23"/>
          <p:cNvSpPr txBox="1">
            <a:spLocks noChangeArrowheads="1"/>
          </p:cNvSpPr>
          <p:nvPr/>
        </p:nvSpPr>
        <p:spPr bwMode="auto">
          <a:xfrm>
            <a:off x="2133600" y="6019800"/>
            <a:ext cx="1841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200" b="1" dirty="0">
                <a:solidFill>
                  <a:prstClr val="black"/>
                </a:solidFill>
                <a:latin typeface="Arial" pitchFamily="34" charset="0"/>
              </a:rPr>
              <a:t>Signature/Date (Cadet</a:t>
            </a:r>
            <a:r>
              <a:rPr lang="en-US" altLang="en-US" sz="1200" dirty="0">
                <a:solidFill>
                  <a:prstClr val="black"/>
                </a:solidFill>
                <a:latin typeface="Arial" pitchFamily="34" charset="0"/>
              </a:rPr>
              <a:t>)</a:t>
            </a:r>
          </a:p>
          <a:p>
            <a:pPr eaLnBrk="1" fontAlgn="base" hangingPunct="1">
              <a:spcBef>
                <a:spcPct val="0"/>
              </a:spcBef>
              <a:spcAft>
                <a:spcPct val="0"/>
              </a:spcAft>
              <a:buFontTx/>
              <a:buNone/>
            </a:pPr>
            <a:endParaRPr lang="en-US" altLang="en-US" sz="1200" dirty="0">
              <a:solidFill>
                <a:prstClr val="black"/>
              </a:solidFill>
              <a:latin typeface="Arial" pitchFamily="34" charset="0"/>
            </a:endParaRPr>
          </a:p>
          <a:p>
            <a:pPr eaLnBrk="1" fontAlgn="base" hangingPunct="1">
              <a:spcBef>
                <a:spcPct val="0"/>
              </a:spcBef>
              <a:spcAft>
                <a:spcPct val="0"/>
              </a:spcAft>
              <a:buFontTx/>
              <a:buNone/>
            </a:pPr>
            <a:endParaRPr lang="en-US" altLang="en-US" sz="1200" dirty="0">
              <a:solidFill>
                <a:prstClr val="black"/>
              </a:solidFill>
              <a:latin typeface="Arial" pitchFamily="34" charset="0"/>
            </a:endParaRPr>
          </a:p>
          <a:p>
            <a:pPr eaLnBrk="1" fontAlgn="base" hangingPunct="1">
              <a:spcBef>
                <a:spcPct val="0"/>
              </a:spcBef>
              <a:spcAft>
                <a:spcPct val="0"/>
              </a:spcAft>
              <a:buFontTx/>
              <a:buNone/>
            </a:pPr>
            <a:r>
              <a:rPr lang="en-US" altLang="en-US" sz="1200" b="1" dirty="0">
                <a:solidFill>
                  <a:prstClr val="black"/>
                </a:solidFill>
                <a:latin typeface="Arial" pitchFamily="34" charset="0"/>
              </a:rPr>
              <a:t>___________________</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051"/>
          <p:cNvSpPr>
            <a:spLocks noGrp="1" noChangeArrowheads="1"/>
          </p:cNvSpPr>
          <p:nvPr>
            <p:ph type="subTitle" idx="4294967295"/>
          </p:nvPr>
        </p:nvSpPr>
        <p:spPr>
          <a:xfrm>
            <a:off x="1219200" y="1371600"/>
            <a:ext cx="7924800" cy="615950"/>
          </a:xfrm>
        </p:spPr>
        <p:txBody>
          <a:bodyPr lIns="92075" tIns="274320" rIns="92075" bIns="0" rtlCol="0">
            <a:spAutoFit/>
          </a:bodyPr>
          <a:lstStyle/>
          <a:p>
            <a:pPr eaLnBrk="1" fontAlgn="auto" hangingPunct="1">
              <a:spcAft>
                <a:spcPts val="0"/>
              </a:spcAft>
              <a:buClr>
                <a:srgbClr val="BE3F00"/>
              </a:buClr>
              <a:buFont typeface="Wingdings" pitchFamily="2" charset="2"/>
              <a:buChar char="§"/>
              <a:defRPr/>
            </a:pPr>
            <a:endParaRPr lang="en-US" sz="1400" dirty="0"/>
          </a:p>
          <a:p>
            <a:pPr eaLnBrk="1" fontAlgn="auto" hangingPunct="1">
              <a:spcAft>
                <a:spcPts val="0"/>
              </a:spcAft>
              <a:buClr>
                <a:srgbClr val="0B00E4"/>
              </a:buClr>
              <a:buFont typeface="Wingdings 2" pitchFamily="18" charset="2"/>
              <a:buNone/>
              <a:defRPr/>
            </a:pPr>
            <a:endParaRPr lang="en-US" sz="1400" b="1" dirty="0"/>
          </a:p>
        </p:txBody>
      </p:sp>
      <p:sp>
        <p:nvSpPr>
          <p:cNvPr id="265218" name="Rectangle 2050"/>
          <p:cNvSpPr>
            <a:spLocks noGrp="1" noChangeArrowheads="1"/>
          </p:cNvSpPr>
          <p:nvPr>
            <p:ph type="ctrTitle" idx="4294967295"/>
          </p:nvPr>
        </p:nvSpPr>
        <p:spPr>
          <a:xfrm>
            <a:off x="344488" y="342900"/>
            <a:ext cx="8382000" cy="533400"/>
          </a:xfrm>
          <a:ln>
            <a:miter lim="800000"/>
            <a:headEnd/>
            <a:tailEnd/>
          </a:ln>
        </p:spPr>
        <p:txBody>
          <a:bodyPr lIns="90488" tIns="44450" rIns="90488" bIns="44450" rtlCol="0">
            <a:noAutofit/>
          </a:bodyPr>
          <a:lstStyle/>
          <a:p>
            <a:pPr eaLnBrk="1" fontAlgn="auto" hangingPunct="1">
              <a:spcAft>
                <a:spcPts val="0"/>
              </a:spcAft>
              <a:defRPr/>
            </a:pPr>
            <a:r>
              <a:rPr lang="en-US" dirty="0">
                <a:ln>
                  <a:solidFill>
                    <a:schemeClr val="tx1"/>
                  </a:solidFill>
                </a:ln>
                <a:solidFill>
                  <a:sysClr val="windowText" lastClr="000000"/>
                </a:solidFill>
                <a:effectLst>
                  <a:outerShdw blurRad="38100" dist="38100" dir="2700000" algn="tl">
                    <a:srgbClr val="C0C0C0"/>
                  </a:outerShdw>
                </a:effectLst>
              </a:rPr>
              <a:t>Funding of JPS JROTC</a:t>
            </a:r>
          </a:p>
        </p:txBody>
      </p:sp>
      <p:sp>
        <p:nvSpPr>
          <p:cNvPr id="9220" name="Rectangle 5"/>
          <p:cNvSpPr>
            <a:spLocks noChangeArrowheads="1"/>
          </p:cNvSpPr>
          <p:nvPr/>
        </p:nvSpPr>
        <p:spPr bwMode="auto">
          <a:xfrm>
            <a:off x="115888" y="1219200"/>
            <a:ext cx="8839200" cy="861774"/>
          </a:xfrm>
          <a:prstGeom prst="rect">
            <a:avLst/>
          </a:prstGeom>
          <a:noFill/>
          <a:ln w="9525">
            <a:noFill/>
            <a:miter lim="800000"/>
            <a:headEnd/>
            <a:tailEnd/>
          </a:ln>
        </p:spPr>
        <p:txBody>
          <a:bodyPr>
            <a:spAutoFit/>
          </a:bodyPr>
          <a:lstStyle/>
          <a:p>
            <a:pPr lvl="1" fontAlgn="base">
              <a:spcBef>
                <a:spcPct val="0"/>
              </a:spcBef>
              <a:spcAft>
                <a:spcPct val="0"/>
              </a:spcAft>
              <a:buClr>
                <a:srgbClr val="BE3F00"/>
              </a:buClr>
              <a:defRPr/>
            </a:pPr>
            <a:endParaRPr lang="en-US" b="1" dirty="0">
              <a:solidFill>
                <a:srgbClr val="000000"/>
              </a:solidFill>
              <a:latin typeface="Gill Sans MT" pitchFamily="34" charset="0"/>
            </a:endParaRPr>
          </a:p>
          <a:p>
            <a:pPr lvl="1" fontAlgn="base">
              <a:spcBef>
                <a:spcPct val="0"/>
              </a:spcBef>
              <a:spcAft>
                <a:spcPct val="0"/>
              </a:spcAft>
              <a:buClr>
                <a:srgbClr val="BE3F00"/>
              </a:buClr>
              <a:defRPr/>
            </a:pPr>
            <a:endParaRPr lang="en-US" sz="1600" b="1" dirty="0">
              <a:solidFill>
                <a:srgbClr val="000000"/>
              </a:solidFill>
              <a:latin typeface="Gill Sans MT" pitchFamily="34" charset="0"/>
            </a:endParaRPr>
          </a:p>
          <a:p>
            <a:pPr lvl="1" fontAlgn="base">
              <a:spcBef>
                <a:spcPct val="0"/>
              </a:spcBef>
              <a:spcAft>
                <a:spcPct val="0"/>
              </a:spcAft>
              <a:buClr>
                <a:srgbClr val="BE3F00"/>
              </a:buClr>
              <a:defRPr/>
            </a:pPr>
            <a:endParaRPr lang="en-US" sz="1600" dirty="0">
              <a:solidFill>
                <a:srgbClr val="000000"/>
              </a:solidFill>
              <a:latin typeface="Times New Roman" pitchFamily="18" charset="0"/>
            </a:endParaRPr>
          </a:p>
        </p:txBody>
      </p:sp>
      <p:sp>
        <p:nvSpPr>
          <p:cNvPr id="7" name="TextBox 6"/>
          <p:cNvSpPr txBox="1"/>
          <p:nvPr/>
        </p:nvSpPr>
        <p:spPr>
          <a:xfrm>
            <a:off x="1964532" y="1219199"/>
            <a:ext cx="5141912" cy="3693319"/>
          </a:xfrm>
          <a:prstGeom prst="rect">
            <a:avLst/>
          </a:prstGeom>
          <a:solidFill>
            <a:srgbClr val="92D050">
              <a:alpha val="39971"/>
            </a:srgb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u="sng" dirty="0">
                <a:solidFill>
                  <a:srgbClr val="000000"/>
                </a:solidFill>
              </a:rPr>
              <a:t>Funding from Army</a:t>
            </a:r>
          </a:p>
          <a:p>
            <a:r>
              <a:rPr lang="en-US" b="1" dirty="0">
                <a:solidFill>
                  <a:srgbClr val="000000"/>
                </a:solidFill>
              </a:rPr>
              <a:t>$2,641,048.07</a:t>
            </a:r>
          </a:p>
          <a:p>
            <a:pPr marL="742950" lvl="1" indent="-285750">
              <a:buFont typeface="Arial" panose="020B0604020202020204" pitchFamily="34" charset="0"/>
              <a:buChar char="•"/>
            </a:pPr>
            <a:r>
              <a:rPr lang="en-US" dirty="0">
                <a:solidFill>
                  <a:srgbClr val="000000"/>
                </a:solidFill>
              </a:rPr>
              <a:t>Instructor Salaries </a:t>
            </a:r>
            <a:r>
              <a:rPr lang="en-US" sz="1200" dirty="0">
                <a:solidFill>
                  <a:srgbClr val="000000"/>
                </a:solidFill>
              </a:rPr>
              <a:t>(Reimbursement to the District)</a:t>
            </a:r>
            <a:endParaRPr lang="en-US" dirty="0">
              <a:solidFill>
                <a:srgbClr val="000000"/>
              </a:solidFill>
            </a:endParaRPr>
          </a:p>
          <a:p>
            <a:pPr marL="742950" lvl="1" indent="-285750">
              <a:buFont typeface="Arial" panose="020B0604020202020204" pitchFamily="34" charset="0"/>
              <a:buChar char="•"/>
            </a:pPr>
            <a:r>
              <a:rPr lang="en-US" dirty="0">
                <a:solidFill>
                  <a:srgbClr val="000000"/>
                </a:solidFill>
              </a:rPr>
              <a:t>Classroom Equip. &amp; Uniforms</a:t>
            </a:r>
          </a:p>
          <a:p>
            <a:pPr marL="742950" lvl="1" indent="-285750">
              <a:buFont typeface="Arial" panose="020B0604020202020204" pitchFamily="34" charset="0"/>
              <a:buChar char="•"/>
            </a:pPr>
            <a:r>
              <a:rPr lang="en-US" dirty="0">
                <a:solidFill>
                  <a:srgbClr val="000000"/>
                </a:solidFill>
              </a:rPr>
              <a:t>Operational Maintenance</a:t>
            </a:r>
          </a:p>
          <a:p>
            <a:pPr marL="742950" lvl="1" indent="-285750">
              <a:buFont typeface="Arial" panose="020B0604020202020204" pitchFamily="34" charset="0"/>
              <a:buChar char="•"/>
            </a:pPr>
            <a:r>
              <a:rPr lang="en-US" dirty="0">
                <a:solidFill>
                  <a:srgbClr val="000000"/>
                </a:solidFill>
              </a:rPr>
              <a:t>Replacement Uniforms &amp; Cadet Meals / Transportation</a:t>
            </a:r>
          </a:p>
          <a:p>
            <a:pPr marL="742950" lvl="1" indent="-285750">
              <a:buFont typeface="Arial" panose="020B0604020202020204" pitchFamily="34" charset="0"/>
              <a:buChar char="•"/>
            </a:pPr>
            <a:r>
              <a:rPr lang="en-US" dirty="0">
                <a:solidFill>
                  <a:srgbClr val="000000"/>
                </a:solidFill>
              </a:rPr>
              <a:t>Laundry Contract: </a:t>
            </a:r>
            <a:r>
              <a:rPr lang="en-US" b="1" dirty="0">
                <a:solidFill>
                  <a:srgbClr val="000000"/>
                </a:solidFill>
              </a:rPr>
              <a:t>$61,184.75</a:t>
            </a:r>
          </a:p>
          <a:p>
            <a:pPr marL="742950" lvl="1" indent="-285750">
              <a:buFont typeface="Arial" panose="020B0604020202020204" pitchFamily="34" charset="0"/>
              <a:buChar char="•"/>
            </a:pPr>
            <a:r>
              <a:rPr lang="en-US" dirty="0">
                <a:solidFill>
                  <a:srgbClr val="000000"/>
                </a:solidFill>
              </a:rPr>
              <a:t>MSU STEM Contract: </a:t>
            </a:r>
            <a:r>
              <a:rPr lang="en-US" b="1" dirty="0">
                <a:solidFill>
                  <a:srgbClr val="000000"/>
                </a:solidFill>
              </a:rPr>
              <a:t>$1,650,821</a:t>
            </a:r>
          </a:p>
          <a:p>
            <a:pPr marL="742950" lvl="1" indent="-285750">
              <a:buFont typeface="Arial" panose="020B0604020202020204" pitchFamily="34" charset="0"/>
              <a:buChar char="•"/>
            </a:pPr>
            <a:r>
              <a:rPr lang="en-US" dirty="0">
                <a:solidFill>
                  <a:srgbClr val="000000"/>
                </a:solidFill>
              </a:rPr>
              <a:t>WCU STEM Contract: </a:t>
            </a:r>
            <a:r>
              <a:rPr lang="en-US" b="1" dirty="0">
                <a:solidFill>
                  <a:srgbClr val="000000"/>
                </a:solidFill>
              </a:rPr>
              <a:t>$85,532</a:t>
            </a:r>
            <a:endParaRPr lang="en-US" dirty="0">
              <a:solidFill>
                <a:srgbClr val="000000"/>
              </a:solidFill>
            </a:endParaRPr>
          </a:p>
          <a:p>
            <a:pPr marL="742950" lvl="1" indent="-285750">
              <a:buFont typeface="Arial" panose="020B0604020202020204" pitchFamily="34" charset="0"/>
              <a:buChar char="•"/>
            </a:pPr>
            <a:r>
              <a:rPr lang="en-US" dirty="0">
                <a:solidFill>
                  <a:srgbClr val="000000"/>
                </a:solidFill>
              </a:rPr>
              <a:t>JCLC Camp Shelby</a:t>
            </a:r>
          </a:p>
          <a:p>
            <a:pPr marL="742950" lvl="1" indent="-285750">
              <a:buFont typeface="Arial" panose="020B0604020202020204" pitchFamily="34" charset="0"/>
              <a:buChar char="•"/>
            </a:pPr>
            <a:r>
              <a:rPr lang="en-US" dirty="0">
                <a:solidFill>
                  <a:srgbClr val="000000"/>
                </a:solidFill>
              </a:rPr>
              <a:t>National Flight Academy, Pensacola Naval Air Station, FL:  </a:t>
            </a:r>
            <a:r>
              <a:rPr lang="en-US" b="1" dirty="0">
                <a:solidFill>
                  <a:srgbClr val="000000"/>
                </a:solidFill>
              </a:rPr>
              <a:t>$500,000</a:t>
            </a:r>
          </a:p>
        </p:txBody>
      </p:sp>
      <p:sp>
        <p:nvSpPr>
          <p:cNvPr id="3" name="TextBox 2"/>
          <p:cNvSpPr txBox="1"/>
          <p:nvPr/>
        </p:nvSpPr>
        <p:spPr>
          <a:xfrm>
            <a:off x="115888" y="5101365"/>
            <a:ext cx="8909284" cy="1754326"/>
          </a:xfrm>
          <a:prstGeom prst="rect">
            <a:avLst/>
          </a:prstGeom>
          <a:solidFill>
            <a:srgbClr val="92D050">
              <a:alpha val="39737"/>
            </a:srgb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u="sng" dirty="0">
                <a:solidFill>
                  <a:srgbClr val="000000"/>
                </a:solidFill>
              </a:rPr>
              <a:t>Significant Contributions from Partners in Learning</a:t>
            </a:r>
          </a:p>
          <a:p>
            <a:pPr marL="285750" indent="-285750">
              <a:buFont typeface="Arial" panose="020B0604020202020204" pitchFamily="34" charset="0"/>
              <a:buChar char="•"/>
            </a:pPr>
            <a:r>
              <a:rPr lang="en-US" b="1" dirty="0">
                <a:solidFill>
                  <a:srgbClr val="000000"/>
                </a:solidFill>
              </a:rPr>
              <a:t>$26,000 – JSU Interdisciplinary Nanotoxicity Center Summer Institute</a:t>
            </a:r>
          </a:p>
          <a:p>
            <a:pPr marL="285750" indent="-285750">
              <a:buFont typeface="Arial" panose="020B0604020202020204" pitchFamily="34" charset="0"/>
              <a:buChar char="•"/>
            </a:pPr>
            <a:r>
              <a:rPr lang="en-US" b="1" dirty="0">
                <a:solidFill>
                  <a:srgbClr val="000000"/>
                </a:solidFill>
              </a:rPr>
              <a:t>American Legion Post 1776 – Sponsor cadets to attend (14) Boys / (14) Girls State </a:t>
            </a:r>
          </a:p>
          <a:p>
            <a:pPr marL="285750" indent="-285750">
              <a:buFont typeface="Arial" panose="020B0604020202020204" pitchFamily="34" charset="0"/>
              <a:buChar char="•"/>
            </a:pPr>
            <a:r>
              <a:rPr lang="en-US" b="1" dirty="0">
                <a:solidFill>
                  <a:srgbClr val="000000"/>
                </a:solidFill>
              </a:rPr>
              <a:t>$10,000 plus - Jackson Municipal Airport Authority  (JMAA) – Full week of engagement Aviation training</a:t>
            </a:r>
          </a:p>
        </p:txBody>
      </p:sp>
      <p:pic>
        <p:nvPicPr>
          <p:cNvPr id="9" name="Picture 2" descr="JPS Introduces New Logo, Refreshes Br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1433" y="222250"/>
            <a:ext cx="6101134"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2200" b="1" i="1" dirty="0">
                <a:ln>
                  <a:solidFill>
                    <a:prstClr val="black"/>
                  </a:solidFill>
                </a:ln>
                <a:solidFill>
                  <a:sysClr val="windowText" lastClr="000000"/>
                </a:solidFill>
                <a:effectLst>
                  <a:outerShdw blurRad="38100" dist="38100" dir="2700000" algn="tl">
                    <a:srgbClr val="000000">
                      <a:alpha val="43137"/>
                    </a:srgbClr>
                  </a:outerShdw>
                </a:effectLst>
                <a:latin typeface="+mj-lt"/>
              </a:rPr>
              <a:t>JPS JROTC Special Leadership Programs</a:t>
            </a:r>
          </a:p>
          <a:p>
            <a:pPr algn="ctr" eaLnBrk="0" fontAlgn="base" hangingPunct="0">
              <a:spcBef>
                <a:spcPct val="0"/>
              </a:spcBef>
              <a:spcAft>
                <a:spcPct val="0"/>
              </a:spcAft>
              <a:defRPr/>
            </a:pPr>
            <a:r>
              <a:rPr lang="en-US" sz="2200" b="1" i="1" dirty="0">
                <a:ln>
                  <a:solidFill>
                    <a:prstClr val="black"/>
                  </a:solidFill>
                </a:ln>
                <a:solidFill>
                  <a:sysClr val="windowText" lastClr="000000"/>
                </a:solidFill>
                <a:effectLst>
                  <a:outerShdw blurRad="38100" dist="38100" dir="2700000" algn="tl">
                    <a:srgbClr val="000000">
                      <a:alpha val="43137"/>
                    </a:srgbClr>
                  </a:outerShdw>
                </a:effectLst>
                <a:latin typeface="+mj-lt"/>
              </a:rPr>
              <a:t>Exposure – Experience – Knowledge – Skills for Life</a:t>
            </a:r>
          </a:p>
        </p:txBody>
      </p:sp>
      <p:sp>
        <p:nvSpPr>
          <p:cNvPr id="15366" name="Rectangle 7"/>
          <p:cNvSpPr>
            <a:spLocks noChangeArrowheads="1"/>
          </p:cNvSpPr>
          <p:nvPr/>
        </p:nvSpPr>
        <p:spPr bwMode="auto">
          <a:xfrm>
            <a:off x="8458200" y="6248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dirty="0">
              <a:solidFill>
                <a:srgbClr val="000000"/>
              </a:solidFill>
            </a:endParaRPr>
          </a:p>
        </p:txBody>
      </p:sp>
      <p:sp>
        <p:nvSpPr>
          <p:cNvPr id="2" name="AutoShape 2"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155575" y="-2206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AutoShape 4"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307975" y="-682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 name="Rectangle 12"/>
          <p:cNvSpPr/>
          <p:nvPr/>
        </p:nvSpPr>
        <p:spPr bwMode="auto">
          <a:xfrm>
            <a:off x="0" y="1219200"/>
            <a:ext cx="4572000" cy="2743200"/>
          </a:xfrm>
          <a:prstGeom prst="rect">
            <a:avLst/>
          </a:prstGeom>
          <a:blipFill>
            <a:blip r:embed="rId2"/>
            <a:stretch>
              <a:fillRect/>
            </a:stretch>
          </a:blipFill>
          <a:ln w="1270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8" name="Rectangle 17"/>
          <p:cNvSpPr/>
          <p:nvPr/>
        </p:nvSpPr>
        <p:spPr bwMode="auto">
          <a:xfrm>
            <a:off x="0" y="3883462"/>
            <a:ext cx="4572000" cy="2895600"/>
          </a:xfrm>
          <a:prstGeom prst="rect">
            <a:avLst/>
          </a:prstGeom>
          <a:blipFill>
            <a:blip r:embed="rId3"/>
            <a:stretch>
              <a:fillRect/>
            </a:stretch>
          </a:blipFill>
          <a:ln w="1270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9" name="Rectangle 18"/>
          <p:cNvSpPr/>
          <p:nvPr/>
        </p:nvSpPr>
        <p:spPr bwMode="auto">
          <a:xfrm>
            <a:off x="4572000" y="1219200"/>
            <a:ext cx="4572000" cy="2664262"/>
          </a:xfrm>
          <a:prstGeom prst="rect">
            <a:avLst/>
          </a:prstGeom>
          <a:blipFill>
            <a:blip r:embed="rId4"/>
            <a:stretch>
              <a:fillRect/>
            </a:stretch>
          </a:blipFill>
          <a:ln w="1270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1" name="Rectangle 20"/>
          <p:cNvSpPr/>
          <p:nvPr/>
        </p:nvSpPr>
        <p:spPr bwMode="auto">
          <a:xfrm rot="5400000">
            <a:off x="5410200" y="3045262"/>
            <a:ext cx="2895600" cy="4572000"/>
          </a:xfrm>
          <a:prstGeom prst="rect">
            <a:avLst/>
          </a:prstGeom>
          <a:blipFill>
            <a:blip r:embed="rId5"/>
            <a:stretch>
              <a:fillRect/>
            </a:stretch>
          </a:blipFill>
          <a:ln w="1270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4" name="Oval 13"/>
          <p:cNvSpPr/>
          <p:nvPr/>
        </p:nvSpPr>
        <p:spPr bwMode="auto">
          <a:xfrm>
            <a:off x="2514600" y="1749862"/>
            <a:ext cx="4114800" cy="4010026"/>
          </a:xfrm>
          <a:prstGeom prst="ellipse">
            <a:avLst/>
          </a:prstGeom>
          <a:blipFill>
            <a:blip r:embed="rId6"/>
            <a:stretch>
              <a:fillRect/>
            </a:stretch>
          </a:blipFill>
          <a:ln w="1270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24" name="Picture 2" descr="JPS Introduces New Logo, Refreshes Bra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187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609600" y="1752600"/>
            <a:ext cx="7696200" cy="45720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381000" y="1447800"/>
            <a:ext cx="2667000" cy="30480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2"/>
          <p:cNvSpPr>
            <a:spLocks noChangeArrowheads="1"/>
          </p:cNvSpPr>
          <p:nvPr/>
        </p:nvSpPr>
        <p:spPr bwMode="auto">
          <a:xfrm>
            <a:off x="1205326" y="211527"/>
            <a:ext cx="7162800"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rPr>
              <a:t>JPS JROTC Integrated-Curricular Activities</a:t>
            </a:r>
          </a:p>
        </p:txBody>
      </p:sp>
      <p:sp>
        <p:nvSpPr>
          <p:cNvPr id="15366" name="Rectangle 7"/>
          <p:cNvSpPr>
            <a:spLocks noChangeArrowheads="1"/>
          </p:cNvSpPr>
          <p:nvPr/>
        </p:nvSpPr>
        <p:spPr bwMode="auto">
          <a:xfrm>
            <a:off x="8458200" y="6248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dirty="0">
              <a:solidFill>
                <a:srgbClr val="000000"/>
              </a:solidFill>
            </a:endParaRPr>
          </a:p>
        </p:txBody>
      </p:sp>
      <p:sp>
        <p:nvSpPr>
          <p:cNvPr id="2" name="AutoShape 2"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155575" y="-2206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AutoShape 4"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307975" y="-682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 name="Rectangle 4"/>
          <p:cNvSpPr/>
          <p:nvPr/>
        </p:nvSpPr>
        <p:spPr>
          <a:xfrm>
            <a:off x="307975" y="1368337"/>
            <a:ext cx="8534399" cy="2031325"/>
          </a:xfrm>
          <a:prstGeom prst="rect">
            <a:avLst/>
          </a:prstGeom>
          <a:ln>
            <a:solidFill>
              <a:schemeClr val="tx1"/>
            </a:solidFill>
          </a:ln>
        </p:spPr>
        <p:txBody>
          <a:bodyPr wrap="square">
            <a:spAutoFit/>
          </a:bodyPr>
          <a:lstStyle/>
          <a:p>
            <a:r>
              <a:rPr lang="en-US" b="1" u="sng" dirty="0">
                <a:solidFill>
                  <a:srgbClr val="000000"/>
                </a:solidFill>
              </a:rPr>
              <a:t>Adventure Training Unit</a:t>
            </a:r>
          </a:p>
          <a:p>
            <a:pPr marL="285750" indent="-285750">
              <a:buFont typeface="Wingdings" panose="05000000000000000000" pitchFamily="2" charset="2"/>
              <a:buChar char="ü"/>
            </a:pPr>
            <a:r>
              <a:rPr lang="en-US" dirty="0">
                <a:solidFill>
                  <a:srgbClr val="000000"/>
                </a:solidFill>
              </a:rPr>
              <a:t>Cadets learn outdoor survival skills in an outdoor environment (CPR, Map Reading, Rope bridge, Drones)</a:t>
            </a:r>
          </a:p>
          <a:p>
            <a:pPr marL="285750" indent="-285750">
              <a:buFont typeface="Wingdings" panose="05000000000000000000" pitchFamily="2" charset="2"/>
              <a:buChar char="ü"/>
            </a:pPr>
            <a:r>
              <a:rPr lang="en-US" dirty="0">
                <a:solidFill>
                  <a:srgbClr val="000000"/>
                </a:solidFill>
              </a:rPr>
              <a:t>12 – 15 cadets per school</a:t>
            </a:r>
          </a:p>
          <a:p>
            <a:pPr marL="285750" indent="-285750">
              <a:buFont typeface="Wingdings" panose="05000000000000000000" pitchFamily="2" charset="2"/>
              <a:buChar char="ü"/>
            </a:pPr>
            <a:r>
              <a:rPr lang="en-US" b="1" dirty="0"/>
              <a:t>(Mid-Sept. Annually:  JPS Environmental Learning Center)</a:t>
            </a:r>
          </a:p>
          <a:p>
            <a:pPr marL="285750" indent="-285750">
              <a:buFont typeface="Wingdings" panose="05000000000000000000" pitchFamily="2" charset="2"/>
              <a:buChar char="ü"/>
            </a:pPr>
            <a:r>
              <a:rPr lang="en-US" dirty="0">
                <a:solidFill>
                  <a:srgbClr val="000000"/>
                </a:solidFill>
              </a:rPr>
              <a:t>100 JPS cadets participate</a:t>
            </a:r>
          </a:p>
          <a:p>
            <a:pPr marL="285750" indent="-285750">
              <a:buFont typeface="Wingdings" panose="05000000000000000000" pitchFamily="2" charset="2"/>
              <a:buChar char="ü"/>
            </a:pPr>
            <a:r>
              <a:rPr lang="en-US" dirty="0">
                <a:solidFill>
                  <a:srgbClr val="000000"/>
                </a:solidFill>
              </a:rPr>
              <a:t>Army pays majority of expenses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934" t="27837" r="18520" b="12553"/>
          <a:stretch/>
        </p:blipFill>
        <p:spPr>
          <a:xfrm>
            <a:off x="146259" y="3777087"/>
            <a:ext cx="3186188" cy="32696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799" b="2500"/>
          <a:stretch/>
        </p:blipFill>
        <p:spPr>
          <a:xfrm>
            <a:off x="3200400" y="3481039"/>
            <a:ext cx="3453105"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33281" b="9921"/>
          <a:stretch/>
        </p:blipFill>
        <p:spPr>
          <a:xfrm>
            <a:off x="6338316" y="3581400"/>
            <a:ext cx="2805684" cy="32696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2" descr="JPS Introduces New Logo, Refreshes Br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98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07975" y="1413909"/>
            <a:ext cx="6169025" cy="338691"/>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609600" y="2791548"/>
            <a:ext cx="7962900" cy="499508"/>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2"/>
          <p:cNvSpPr>
            <a:spLocks noChangeArrowheads="1"/>
          </p:cNvSpPr>
          <p:nvPr/>
        </p:nvSpPr>
        <p:spPr bwMode="auto">
          <a:xfrm>
            <a:off x="990600" y="254328"/>
            <a:ext cx="7162800"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rPr>
              <a:t>JPS JROTC Integrated-Curricular Activities Cont.</a:t>
            </a:r>
          </a:p>
        </p:txBody>
      </p:sp>
      <p:sp>
        <p:nvSpPr>
          <p:cNvPr id="15366" name="Rectangle 7"/>
          <p:cNvSpPr>
            <a:spLocks noChangeArrowheads="1"/>
          </p:cNvSpPr>
          <p:nvPr/>
        </p:nvSpPr>
        <p:spPr bwMode="auto">
          <a:xfrm>
            <a:off x="8458200" y="6248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dirty="0">
              <a:solidFill>
                <a:srgbClr val="000000"/>
              </a:solidFill>
            </a:endParaRPr>
          </a:p>
        </p:txBody>
      </p:sp>
      <p:sp>
        <p:nvSpPr>
          <p:cNvPr id="2" name="AutoShape 2"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155575" y="-2206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AutoShape 4"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307975" y="-682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 name="Rectangle 7"/>
          <p:cNvSpPr/>
          <p:nvPr/>
        </p:nvSpPr>
        <p:spPr>
          <a:xfrm>
            <a:off x="290287" y="1368417"/>
            <a:ext cx="8546952" cy="2308324"/>
          </a:xfrm>
          <a:prstGeom prst="rect">
            <a:avLst/>
          </a:prstGeom>
          <a:ln>
            <a:solidFill>
              <a:schemeClr val="tx1"/>
            </a:solidFill>
          </a:ln>
        </p:spPr>
        <p:txBody>
          <a:bodyPr wrap="square">
            <a:spAutoFit/>
          </a:bodyPr>
          <a:lstStyle/>
          <a:p>
            <a:r>
              <a:rPr lang="en-US" b="1" u="sng" dirty="0">
                <a:solidFill>
                  <a:srgbClr val="000000"/>
                </a:solidFill>
              </a:rPr>
              <a:t>Cadet Challenge (Wellness, Fitness &amp; Healthy Lifestyle)</a:t>
            </a:r>
          </a:p>
          <a:p>
            <a:pPr marL="285750" indent="-285750">
              <a:buFont typeface="Wingdings" panose="05000000000000000000" pitchFamily="2" charset="2"/>
              <a:buChar char="ü"/>
            </a:pPr>
            <a:r>
              <a:rPr lang="en-US" dirty="0">
                <a:solidFill>
                  <a:srgbClr val="000000"/>
                </a:solidFill>
              </a:rPr>
              <a:t>All cadets required to participate to improve strength, cardio-vascular endurance &amp; promote healthy lifestyle</a:t>
            </a:r>
          </a:p>
          <a:p>
            <a:pPr marL="285750" indent="-285750">
              <a:buFont typeface="Wingdings" panose="05000000000000000000" pitchFamily="2" charset="2"/>
              <a:buChar char="ü"/>
            </a:pPr>
            <a:r>
              <a:rPr lang="en-US" dirty="0">
                <a:solidFill>
                  <a:srgbClr val="000000"/>
                </a:solidFill>
              </a:rPr>
              <a:t>JPS hosts annual competition - </a:t>
            </a:r>
            <a:r>
              <a:rPr lang="en-US" b="1" dirty="0"/>
              <a:t>(Mid-Oct. Annually– Hughes Field)</a:t>
            </a:r>
          </a:p>
          <a:p>
            <a:pPr marL="285750" indent="-285750">
              <a:buFont typeface="Wingdings" panose="05000000000000000000" pitchFamily="2" charset="2"/>
              <a:buChar char="ü"/>
            </a:pPr>
            <a:r>
              <a:rPr lang="en-US" dirty="0">
                <a:solidFill>
                  <a:srgbClr val="000000"/>
                </a:solidFill>
              </a:rPr>
              <a:t>Competition</a:t>
            </a:r>
            <a:r>
              <a:rPr lang="en-US" b="1" dirty="0">
                <a:solidFill>
                  <a:srgbClr val="00CC99"/>
                </a:solidFill>
              </a:rPr>
              <a:t> </a:t>
            </a:r>
            <a:r>
              <a:rPr lang="en-US" dirty="0">
                <a:solidFill>
                  <a:srgbClr val="000000"/>
                </a:solidFill>
              </a:rPr>
              <a:t>based on President’s Challenge / Physical Fitness Program</a:t>
            </a:r>
            <a:endParaRPr lang="en-US" b="1" dirty="0">
              <a:solidFill>
                <a:srgbClr val="00CC99"/>
              </a:solidFill>
            </a:endParaRPr>
          </a:p>
          <a:p>
            <a:pPr marL="285750" indent="-285750">
              <a:buFont typeface="Wingdings" panose="05000000000000000000" pitchFamily="2" charset="2"/>
              <a:buChar char="ü"/>
            </a:pPr>
            <a:r>
              <a:rPr lang="en-US" dirty="0">
                <a:solidFill>
                  <a:srgbClr val="000000"/>
                </a:solidFill>
              </a:rPr>
              <a:t>Five events: Pull-ups, Shuttle Run, Curl-ups, V-Sit &amp; Reach, 1-Mile Run/Walk</a:t>
            </a:r>
            <a:endParaRPr lang="en-US" b="1" dirty="0">
              <a:solidFill>
                <a:srgbClr val="00CC99"/>
              </a:solidFill>
            </a:endParaRPr>
          </a:p>
          <a:p>
            <a:pPr marL="285750" indent="-285750">
              <a:buFont typeface="Wingdings" panose="05000000000000000000" pitchFamily="2" charset="2"/>
              <a:buChar char="ü"/>
            </a:pPr>
            <a:r>
              <a:rPr lang="en-US" dirty="0">
                <a:solidFill>
                  <a:srgbClr val="000000"/>
                </a:solidFill>
              </a:rPr>
              <a:t>7 – 12 person competitive team at each school </a:t>
            </a:r>
            <a:endParaRPr lang="en-US" b="1" dirty="0">
              <a:solidFill>
                <a:srgbClr val="00CC99"/>
              </a:solidFill>
            </a:endParaRPr>
          </a:p>
          <a:p>
            <a:pPr marL="285750" indent="-285750">
              <a:buFont typeface="Wingdings" panose="05000000000000000000" pitchFamily="2" charset="2"/>
              <a:buChar char="ü"/>
            </a:pPr>
            <a:r>
              <a:rPr lang="en-US" dirty="0">
                <a:solidFill>
                  <a:srgbClr val="000000"/>
                </a:solidFill>
              </a:rPr>
              <a:t>Top teams also compete with other schools in region and state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388" t="14606" r="23836" b="1644"/>
          <a:stretch/>
        </p:blipFill>
        <p:spPr>
          <a:xfrm>
            <a:off x="6145459" y="3745072"/>
            <a:ext cx="2818805" cy="307653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2499" t="33750" r="29167" b="3750"/>
          <a:stretch/>
        </p:blipFill>
        <p:spPr>
          <a:xfrm>
            <a:off x="3169417" y="3790564"/>
            <a:ext cx="2788693" cy="30674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1666" t="16250" r="22500" b="11250"/>
          <a:stretch/>
        </p:blipFill>
        <p:spPr>
          <a:xfrm>
            <a:off x="142792" y="3781466"/>
            <a:ext cx="2839277" cy="307653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2" descr="JPS Introduces New Logo, Refreshes Bra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166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3352800"/>
            <a:ext cx="7924800" cy="53340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Rectangle 4"/>
          <p:cNvSpPr/>
          <p:nvPr/>
        </p:nvSpPr>
        <p:spPr bwMode="auto">
          <a:xfrm>
            <a:off x="381000" y="1177926"/>
            <a:ext cx="7666292" cy="346074"/>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2"/>
          <p:cNvSpPr>
            <a:spLocks noChangeArrowheads="1"/>
          </p:cNvSpPr>
          <p:nvPr/>
        </p:nvSpPr>
        <p:spPr bwMode="auto">
          <a:xfrm>
            <a:off x="990600" y="263526"/>
            <a:ext cx="7162800"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rPr>
              <a:t>JPS JROTC Integrated-Curricular Activities Cont.</a:t>
            </a:r>
          </a:p>
        </p:txBody>
      </p:sp>
      <p:sp>
        <p:nvSpPr>
          <p:cNvPr id="15366" name="Rectangle 7"/>
          <p:cNvSpPr>
            <a:spLocks noChangeArrowheads="1"/>
          </p:cNvSpPr>
          <p:nvPr/>
        </p:nvSpPr>
        <p:spPr bwMode="auto">
          <a:xfrm>
            <a:off x="8458200" y="6248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dirty="0">
              <a:solidFill>
                <a:srgbClr val="000000"/>
              </a:solidFill>
            </a:endParaRPr>
          </a:p>
        </p:txBody>
      </p:sp>
      <p:sp>
        <p:nvSpPr>
          <p:cNvPr id="2" name="AutoShape 2"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155575" y="-2206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AutoShape 4"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307975" y="-682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 name="Rectangle 7"/>
          <p:cNvSpPr/>
          <p:nvPr/>
        </p:nvSpPr>
        <p:spPr>
          <a:xfrm>
            <a:off x="294120" y="1098696"/>
            <a:ext cx="8546952" cy="2862322"/>
          </a:xfrm>
          <a:prstGeom prst="rect">
            <a:avLst/>
          </a:prstGeom>
          <a:ln>
            <a:solidFill>
              <a:schemeClr val="tx1"/>
            </a:solidFill>
          </a:ln>
        </p:spPr>
        <p:txBody>
          <a:bodyPr wrap="square">
            <a:spAutoFit/>
          </a:bodyPr>
          <a:lstStyle/>
          <a:p>
            <a:r>
              <a:rPr lang="en-US" b="1" u="sng" dirty="0">
                <a:solidFill>
                  <a:srgbClr val="000000"/>
                </a:solidFill>
              </a:rPr>
              <a:t>Drill &amp; Ceremonies</a:t>
            </a:r>
            <a:r>
              <a:rPr lang="en-US" b="1" dirty="0">
                <a:solidFill>
                  <a:srgbClr val="000000"/>
                </a:solidFill>
              </a:rPr>
              <a:t> (Teaches discipline, leadership, and team building)</a:t>
            </a:r>
          </a:p>
          <a:p>
            <a:endParaRPr lang="en-US" b="1" u="sng" dirty="0">
              <a:solidFill>
                <a:srgbClr val="000000"/>
              </a:solidFill>
            </a:endParaRPr>
          </a:p>
          <a:p>
            <a:pPr marL="285750" indent="-285750">
              <a:buFont typeface="Wingdings" panose="05000000000000000000" pitchFamily="2" charset="2"/>
              <a:buChar char="ü"/>
            </a:pPr>
            <a:r>
              <a:rPr lang="en-US" dirty="0">
                <a:solidFill>
                  <a:srgbClr val="000000"/>
                </a:solidFill>
              </a:rPr>
              <a:t>All cadets are required to participate in this training</a:t>
            </a:r>
          </a:p>
          <a:p>
            <a:pPr marL="285750" indent="-285750">
              <a:buFont typeface="Wingdings" panose="05000000000000000000" pitchFamily="2" charset="2"/>
              <a:buChar char="ü"/>
            </a:pPr>
            <a:r>
              <a:rPr lang="en-US" dirty="0">
                <a:solidFill>
                  <a:srgbClr val="000000"/>
                </a:solidFill>
              </a:rPr>
              <a:t>20 – 25 person Drill Team at each school</a:t>
            </a:r>
          </a:p>
          <a:p>
            <a:pPr marL="285750" indent="-285750">
              <a:buFont typeface="Wingdings" panose="05000000000000000000" pitchFamily="2" charset="2"/>
              <a:buChar char="ü"/>
            </a:pPr>
            <a:r>
              <a:rPr lang="en-US" dirty="0">
                <a:solidFill>
                  <a:srgbClr val="000000"/>
                </a:solidFill>
              </a:rPr>
              <a:t>JPS hosts annual competition  </a:t>
            </a:r>
            <a:r>
              <a:rPr lang="en-US" b="1" dirty="0"/>
              <a:t>(Mid-Oct. Annually– Cardoza Middle School and or Forest Hill High School)</a:t>
            </a:r>
          </a:p>
          <a:p>
            <a:pPr marL="285750" indent="-285750">
              <a:buFont typeface="Wingdings" panose="05000000000000000000" pitchFamily="2" charset="2"/>
              <a:buChar char="ü"/>
            </a:pPr>
            <a:r>
              <a:rPr lang="en-US" dirty="0">
                <a:solidFill>
                  <a:srgbClr val="000000"/>
                </a:solidFill>
              </a:rPr>
              <a:t>Teams also compete with other schools in the state and region competition</a:t>
            </a:r>
          </a:p>
          <a:p>
            <a:pPr marL="285750" indent="-285750">
              <a:buFont typeface="Wingdings" panose="05000000000000000000" pitchFamily="2" charset="2"/>
              <a:buChar char="ü"/>
            </a:pPr>
            <a:r>
              <a:rPr lang="en-US" dirty="0">
                <a:solidFill>
                  <a:srgbClr val="000000"/>
                </a:solidFill>
              </a:rPr>
              <a:t>Top teams compete in national competition – Richmond, VA</a:t>
            </a:r>
          </a:p>
          <a:p>
            <a:pPr marL="285750" indent="-285750">
              <a:buFont typeface="Wingdings" panose="05000000000000000000" pitchFamily="2" charset="2"/>
              <a:buChar char="ü"/>
            </a:pPr>
            <a:r>
              <a:rPr lang="en-US" b="1" dirty="0">
                <a:solidFill>
                  <a:srgbClr val="000000"/>
                </a:solidFill>
              </a:rPr>
              <a:t>Forest Hill, Wingfield and Murrah </a:t>
            </a:r>
            <a:r>
              <a:rPr lang="en-US" dirty="0">
                <a:solidFill>
                  <a:srgbClr val="000000"/>
                </a:solidFill>
              </a:rPr>
              <a:t>selected to participate in state competition in 20 January 2024 in Ocean Springs, MS</a:t>
            </a:r>
          </a:p>
        </p:txBody>
      </p:sp>
      <p:sp>
        <p:nvSpPr>
          <p:cNvPr id="7" name="Rectangle 6"/>
          <p:cNvSpPr/>
          <p:nvPr/>
        </p:nvSpPr>
        <p:spPr bwMode="auto">
          <a:xfrm>
            <a:off x="0" y="4040248"/>
            <a:ext cx="4572000" cy="2817752"/>
          </a:xfrm>
          <a:prstGeom prst="rect">
            <a:avLst/>
          </a:prstGeom>
          <a:blipFill>
            <a:blip r:embed="rId2"/>
            <a:stretch>
              <a:fillRect/>
            </a:stretch>
          </a:blipFill>
          <a:ln w="127000" cap="rnd" cmpd="sng" algn="ct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p:cNvSpPr/>
          <p:nvPr/>
        </p:nvSpPr>
        <p:spPr bwMode="auto">
          <a:xfrm>
            <a:off x="4572000" y="4040248"/>
            <a:ext cx="4572000" cy="2817752"/>
          </a:xfrm>
          <a:prstGeom prst="rect">
            <a:avLst/>
          </a:prstGeom>
          <a:blipFill>
            <a:blip r:embed="rId3"/>
            <a:stretch>
              <a:fillRect/>
            </a:stretch>
          </a:blipFill>
          <a:ln w="127000" cap="rnd" cmpd="sng" algn="ct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12" name="Picture 2" descr="JPS Introduces New Logo, Refreshes Br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57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07975" y="1228727"/>
            <a:ext cx="8150225" cy="523873"/>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2"/>
          <p:cNvSpPr>
            <a:spLocks noChangeArrowheads="1"/>
          </p:cNvSpPr>
          <p:nvPr/>
        </p:nvSpPr>
        <p:spPr bwMode="auto">
          <a:xfrm>
            <a:off x="1034184" y="246063"/>
            <a:ext cx="7162800"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rPr>
              <a:t>JPS JROTC Integrated-Curricular Activities Cont.</a:t>
            </a:r>
          </a:p>
        </p:txBody>
      </p:sp>
      <p:sp>
        <p:nvSpPr>
          <p:cNvPr id="15366" name="Rectangle 7"/>
          <p:cNvSpPr>
            <a:spLocks noChangeArrowheads="1"/>
          </p:cNvSpPr>
          <p:nvPr/>
        </p:nvSpPr>
        <p:spPr bwMode="auto">
          <a:xfrm>
            <a:off x="8458200" y="6248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dirty="0">
              <a:solidFill>
                <a:srgbClr val="000000"/>
              </a:solidFill>
            </a:endParaRPr>
          </a:p>
        </p:txBody>
      </p:sp>
      <p:sp>
        <p:nvSpPr>
          <p:cNvPr id="2" name="AutoShape 2"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155575" y="-2206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AutoShape 4"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307975" y="-682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 name="Rectangle 7"/>
          <p:cNvSpPr/>
          <p:nvPr/>
        </p:nvSpPr>
        <p:spPr>
          <a:xfrm>
            <a:off x="282575" y="1181890"/>
            <a:ext cx="8546952" cy="2862322"/>
          </a:xfrm>
          <a:prstGeom prst="rect">
            <a:avLst/>
          </a:prstGeom>
          <a:ln>
            <a:solidFill>
              <a:schemeClr val="tx1"/>
            </a:solidFill>
          </a:ln>
        </p:spPr>
        <p:txBody>
          <a:bodyPr wrap="square">
            <a:spAutoFit/>
          </a:bodyPr>
          <a:lstStyle/>
          <a:p>
            <a:r>
              <a:rPr lang="en-US" b="1" u="sng" dirty="0">
                <a:solidFill>
                  <a:srgbClr val="000000"/>
                </a:solidFill>
              </a:rPr>
              <a:t>Academic Competitions</a:t>
            </a:r>
            <a:r>
              <a:rPr lang="en-US" b="1" dirty="0">
                <a:solidFill>
                  <a:srgbClr val="000000"/>
                </a:solidFill>
              </a:rPr>
              <a:t> (Reinforces - JROTC Curriculum Knowledge and Current Event Questions)</a:t>
            </a:r>
            <a:endParaRPr lang="en-US" b="1" u="sng" dirty="0">
              <a:solidFill>
                <a:srgbClr val="000000"/>
              </a:solidFill>
            </a:endParaRPr>
          </a:p>
          <a:p>
            <a:pPr marL="285750" indent="-285750">
              <a:buFont typeface="Wingdings" panose="05000000000000000000" pitchFamily="2" charset="2"/>
              <a:buChar char="ü"/>
            </a:pPr>
            <a:r>
              <a:rPr lang="en-US" dirty="0">
                <a:solidFill>
                  <a:srgbClr val="000000"/>
                </a:solidFill>
              </a:rPr>
              <a:t>Five to seven person Academic Team at each school</a:t>
            </a:r>
          </a:p>
          <a:p>
            <a:pPr marL="285750" indent="-285750">
              <a:buFont typeface="Wingdings" panose="05000000000000000000" pitchFamily="2" charset="2"/>
              <a:buChar char="ü"/>
            </a:pPr>
            <a:r>
              <a:rPr lang="en-US" dirty="0">
                <a:solidFill>
                  <a:srgbClr val="000000"/>
                </a:solidFill>
              </a:rPr>
              <a:t>JPS hosts annual competition using CMV3  </a:t>
            </a:r>
            <a:r>
              <a:rPr lang="en-US" b="1" dirty="0"/>
              <a:t>(Mid-Oct Annually– Cardoza Middle School or Forest Hill High School)</a:t>
            </a:r>
          </a:p>
          <a:p>
            <a:pPr marL="285750" indent="-285750">
              <a:buFont typeface="Wingdings" panose="05000000000000000000" pitchFamily="2" charset="2"/>
              <a:buChar char="ü"/>
            </a:pPr>
            <a:r>
              <a:rPr lang="en-US" dirty="0">
                <a:solidFill>
                  <a:srgbClr val="000000"/>
                </a:solidFill>
              </a:rPr>
              <a:t>Army hosts competition via internet annually and top teams travel to Washington, D.C.</a:t>
            </a:r>
          </a:p>
          <a:p>
            <a:pPr marL="285750" indent="-285750">
              <a:buFont typeface="Wingdings" panose="05000000000000000000" pitchFamily="2" charset="2"/>
              <a:buChar char="ü"/>
            </a:pPr>
            <a:r>
              <a:rPr lang="en-US" dirty="0">
                <a:solidFill>
                  <a:srgbClr val="000000"/>
                </a:solidFill>
              </a:rPr>
              <a:t>JPS teams selected for Washington, D.C. trip in recent years – </a:t>
            </a:r>
            <a:r>
              <a:rPr lang="en-US" b="1" dirty="0">
                <a:solidFill>
                  <a:srgbClr val="000000"/>
                </a:solidFill>
              </a:rPr>
              <a:t>(Murrah, Jim Hill, and Forest Hill)</a:t>
            </a:r>
          </a:p>
          <a:p>
            <a:pPr marL="285750" indent="-285750">
              <a:buFont typeface="Wingdings" panose="05000000000000000000" pitchFamily="2" charset="2"/>
              <a:buChar char="ü"/>
            </a:pPr>
            <a:r>
              <a:rPr lang="en-US" dirty="0">
                <a:solidFill>
                  <a:srgbClr val="000000"/>
                </a:solidFill>
              </a:rPr>
              <a:t>Army pays all expenses</a:t>
            </a:r>
          </a:p>
        </p:txBody>
      </p:sp>
      <p:sp>
        <p:nvSpPr>
          <p:cNvPr id="5" name="AutoShape 2" descr="Legion of Valor present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pic>
        <p:nvPicPr>
          <p:cNvPr id="6" name="Picture 5"/>
          <p:cNvPicPr>
            <a:picLocks noChangeAspect="1"/>
          </p:cNvPicPr>
          <p:nvPr/>
        </p:nvPicPr>
        <p:blipFill>
          <a:blip r:embed="rId2"/>
          <a:stretch>
            <a:fillRect/>
          </a:stretch>
        </p:blipFill>
        <p:spPr>
          <a:xfrm>
            <a:off x="0" y="4091049"/>
            <a:ext cx="9144000" cy="2766951"/>
          </a:xfrm>
          <a:prstGeom prst="rect">
            <a:avLst/>
          </a:prstGeom>
          <a:ln>
            <a:noFill/>
          </a:ln>
          <a:effectLst>
            <a:softEdge rad="112500"/>
          </a:effectLst>
        </p:spPr>
      </p:pic>
      <p:pic>
        <p:nvPicPr>
          <p:cNvPr id="13" name="Picture 2" descr="JPS Introduces New Logo, Refreshes Br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299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990600" y="338569"/>
            <a:ext cx="7162800"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latin typeface="+mj-lt"/>
              </a:rPr>
              <a:t>JPS JROTC Briefing Agenda</a:t>
            </a:r>
          </a:p>
          <a:p>
            <a:pPr algn="ctr" eaLnBrk="0" fontAlgn="base" hangingPunct="0">
              <a:spcBef>
                <a:spcPct val="0"/>
              </a:spcBef>
              <a:spcAft>
                <a:spcPct val="0"/>
              </a:spcAft>
              <a:defRPr/>
            </a:pPr>
            <a:endParaRPr lang="en-US" sz="2000" b="1" i="1" dirty="0">
              <a:ln>
                <a:solidFill>
                  <a:prstClr val="black"/>
                </a:solidFill>
              </a:ln>
              <a:solidFill>
                <a:sysClr val="windowText" lastClr="000000"/>
              </a:solidFill>
              <a:effectLst>
                <a:outerShdw blurRad="38100" dist="38100" dir="2700000" algn="tl">
                  <a:srgbClr val="000000">
                    <a:alpha val="43137"/>
                  </a:srgbClr>
                </a:outerShdw>
              </a:effectLst>
            </a:endParaRPr>
          </a:p>
        </p:txBody>
      </p:sp>
      <p:sp>
        <p:nvSpPr>
          <p:cNvPr id="15366" name="Rectangle 7"/>
          <p:cNvSpPr>
            <a:spLocks noChangeArrowheads="1"/>
          </p:cNvSpPr>
          <p:nvPr/>
        </p:nvSpPr>
        <p:spPr bwMode="auto">
          <a:xfrm>
            <a:off x="8458200" y="6248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dirty="0">
              <a:solidFill>
                <a:srgbClr val="000000"/>
              </a:solidFill>
            </a:endParaRPr>
          </a:p>
        </p:txBody>
      </p:sp>
      <p:sp>
        <p:nvSpPr>
          <p:cNvPr id="2" name="AutoShape 2"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155575" y="-2206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 name="Rectangle 7"/>
          <p:cNvSpPr/>
          <p:nvPr/>
        </p:nvSpPr>
        <p:spPr>
          <a:xfrm>
            <a:off x="381000" y="1354753"/>
            <a:ext cx="8546952" cy="4893647"/>
          </a:xfrm>
          <a:prstGeom prst="rect">
            <a:avLst/>
          </a:prstGeom>
        </p:spPr>
        <p:txBody>
          <a:bodyPr wrap="square">
            <a:spAutoFit/>
          </a:bodyPr>
          <a:lstStyle/>
          <a:p>
            <a:pPr algn="ctr" defTabSz="914145" hangingPunct="0">
              <a:buClr>
                <a:srgbClr val="FFF2CC"/>
              </a:buClr>
              <a:buSzPct val="100000"/>
              <a:defRPr/>
            </a:pPr>
            <a:endParaRPr lang="en-US" sz="2400" dirty="0">
              <a:solidFill>
                <a:srgbClr val="000000"/>
              </a:solidFill>
              <a:latin typeface="Arial" panose="020B0604020202020204" pitchFamily="34" charset="0"/>
              <a:ea typeface="Bodoni SvtyTwo ITC TT-Book"/>
              <a:cs typeface="Arial" panose="020B0604020202020204" pitchFamily="34" charset="0"/>
              <a:sym typeface="Bodoni SvtyTwo ITC TT-Book"/>
            </a:endParaRPr>
          </a:p>
          <a:p>
            <a:pPr lvl="1" algn="just">
              <a:buClr>
                <a:srgbClr val="BE3F00"/>
              </a:buClr>
              <a:buFont typeface="Wingdings" pitchFamily="2" charset="2"/>
              <a:buChar char="§"/>
              <a:defRPr/>
            </a:pPr>
            <a:r>
              <a:rPr lang="en-US" dirty="0">
                <a:solidFill>
                  <a:srgbClr val="000000"/>
                </a:solidFill>
              </a:rPr>
              <a:t>   </a:t>
            </a:r>
            <a:r>
              <a:rPr lang="en-US" sz="2400" dirty="0">
                <a:solidFill>
                  <a:srgbClr val="000000"/>
                </a:solidFill>
              </a:rPr>
              <a:t>JROTC Mission Statement</a:t>
            </a:r>
          </a:p>
          <a:p>
            <a:pPr lvl="1" algn="just">
              <a:buClr>
                <a:srgbClr val="BE3F00"/>
              </a:buClr>
              <a:buFont typeface="Wingdings" pitchFamily="2" charset="2"/>
              <a:buChar char="§"/>
              <a:defRPr/>
            </a:pPr>
            <a:r>
              <a:rPr lang="en-US" sz="2400" dirty="0">
                <a:solidFill>
                  <a:srgbClr val="000000"/>
                </a:solidFill>
              </a:rPr>
              <a:t>  JPS Mission and Core Values</a:t>
            </a:r>
          </a:p>
          <a:p>
            <a:pPr lvl="1" algn="just">
              <a:buClr>
                <a:srgbClr val="BE3F00"/>
              </a:buClr>
              <a:buFont typeface="Wingdings" pitchFamily="2" charset="2"/>
              <a:buChar char="§"/>
              <a:defRPr/>
            </a:pPr>
            <a:r>
              <a:rPr lang="en-US" sz="2400" dirty="0">
                <a:solidFill>
                  <a:srgbClr val="000000"/>
                </a:solidFill>
              </a:rPr>
              <a:t>  JROTC History in Jackson</a:t>
            </a:r>
          </a:p>
          <a:p>
            <a:pPr lvl="1" algn="just">
              <a:buClr>
                <a:srgbClr val="BE3F00"/>
              </a:buClr>
              <a:buFont typeface="Wingdings" pitchFamily="2" charset="2"/>
              <a:buChar char="§"/>
              <a:defRPr/>
            </a:pPr>
            <a:r>
              <a:rPr lang="en-US" sz="2400" dirty="0">
                <a:solidFill>
                  <a:srgbClr val="000000"/>
                </a:solidFill>
              </a:rPr>
              <a:t>  JPS JROTC Organization Chart</a:t>
            </a:r>
          </a:p>
          <a:p>
            <a:pPr lvl="1" algn="just">
              <a:buClr>
                <a:srgbClr val="BE3F00"/>
              </a:buClr>
              <a:buFont typeface="Wingdings" pitchFamily="2" charset="2"/>
              <a:buChar char="§"/>
              <a:defRPr/>
            </a:pPr>
            <a:r>
              <a:rPr lang="en-US" sz="2400" dirty="0">
                <a:solidFill>
                  <a:srgbClr val="000000"/>
                </a:solidFill>
              </a:rPr>
              <a:t>  Building Leaders for Life</a:t>
            </a:r>
          </a:p>
          <a:p>
            <a:pPr lvl="1" algn="just">
              <a:buClr>
                <a:srgbClr val="BE3F00"/>
              </a:buClr>
              <a:buFont typeface="Wingdings" pitchFamily="2" charset="2"/>
              <a:buChar char="§"/>
              <a:defRPr/>
            </a:pPr>
            <a:r>
              <a:rPr lang="en-US" sz="2400" dirty="0">
                <a:solidFill>
                  <a:srgbClr val="000000"/>
                </a:solidFill>
              </a:rPr>
              <a:t>  JPS JROTC Staff and Enrollment Numbers</a:t>
            </a:r>
          </a:p>
          <a:p>
            <a:pPr lvl="1" algn="just">
              <a:buClr>
                <a:srgbClr val="BE3F00"/>
              </a:buClr>
              <a:buFont typeface="Wingdings" pitchFamily="2" charset="2"/>
              <a:buChar char="§"/>
              <a:defRPr/>
            </a:pPr>
            <a:r>
              <a:rPr lang="en-US" sz="2400" dirty="0">
                <a:solidFill>
                  <a:srgbClr val="000000"/>
                </a:solidFill>
              </a:rPr>
              <a:t>  Graduated Seniors</a:t>
            </a:r>
          </a:p>
          <a:p>
            <a:pPr lvl="1" algn="just">
              <a:buClr>
                <a:srgbClr val="BE3F00"/>
              </a:buClr>
              <a:buFont typeface="Wingdings" pitchFamily="2" charset="2"/>
              <a:buChar char="§"/>
              <a:defRPr/>
            </a:pPr>
            <a:r>
              <a:rPr lang="en-US" sz="2400" dirty="0">
                <a:solidFill>
                  <a:srgbClr val="000000"/>
                </a:solidFill>
              </a:rPr>
              <a:t>  5 Year Cadet Development Plan</a:t>
            </a:r>
          </a:p>
          <a:p>
            <a:pPr lvl="1" algn="just">
              <a:buClr>
                <a:srgbClr val="BE3F00"/>
              </a:buClr>
              <a:buFont typeface="Wingdings" pitchFamily="2" charset="2"/>
              <a:buChar char="§"/>
              <a:defRPr/>
            </a:pPr>
            <a:r>
              <a:rPr lang="en-US" sz="2400" dirty="0">
                <a:solidFill>
                  <a:srgbClr val="000000"/>
                </a:solidFill>
              </a:rPr>
              <a:t>  Pitfalls to Personal Development</a:t>
            </a:r>
          </a:p>
          <a:p>
            <a:pPr lvl="1" algn="just">
              <a:buClr>
                <a:srgbClr val="BE3F00"/>
              </a:buClr>
              <a:buFont typeface="Wingdings" pitchFamily="2" charset="2"/>
              <a:buChar char="§"/>
              <a:defRPr/>
            </a:pPr>
            <a:r>
              <a:rPr lang="en-US" sz="2400" dirty="0">
                <a:solidFill>
                  <a:srgbClr val="000000"/>
                </a:solidFill>
              </a:rPr>
              <a:t>  Funding of JPS JROTC  </a:t>
            </a:r>
          </a:p>
          <a:p>
            <a:pPr lvl="1" algn="just">
              <a:buClr>
                <a:srgbClr val="BE3F00"/>
              </a:buClr>
              <a:buFont typeface="Wingdings" pitchFamily="2" charset="2"/>
              <a:buChar char="§"/>
              <a:defRPr/>
            </a:pPr>
            <a:r>
              <a:rPr lang="en-US" sz="2400" dirty="0">
                <a:solidFill>
                  <a:srgbClr val="000000"/>
                </a:solidFill>
              </a:rPr>
              <a:t> JPS JROTC Integrated-Curricular Activities / Programs</a:t>
            </a:r>
          </a:p>
          <a:p>
            <a:pPr lvl="1" algn="just">
              <a:buClr>
                <a:srgbClr val="BE3F00"/>
              </a:buClr>
              <a:buFont typeface="Wingdings" pitchFamily="2" charset="2"/>
              <a:buChar char="§"/>
              <a:defRPr/>
            </a:pPr>
            <a:r>
              <a:rPr lang="en-US" sz="2400" dirty="0">
                <a:solidFill>
                  <a:srgbClr val="000000"/>
                </a:solidFill>
              </a:rPr>
              <a:t> Conclusion and Questions</a:t>
            </a:r>
          </a:p>
        </p:txBody>
      </p:sp>
      <p:pic>
        <p:nvPicPr>
          <p:cNvPr id="9" name="Picture 2" descr="JPS Introduces New Logo, Refreshes Bra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660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07975" y="5410200"/>
            <a:ext cx="4797425" cy="45720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Rectangle 6"/>
          <p:cNvSpPr/>
          <p:nvPr/>
        </p:nvSpPr>
        <p:spPr bwMode="auto">
          <a:xfrm>
            <a:off x="31423" y="1447800"/>
            <a:ext cx="5073977" cy="60960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2"/>
          <p:cNvSpPr>
            <a:spLocks noChangeArrowheads="1"/>
          </p:cNvSpPr>
          <p:nvPr/>
        </p:nvSpPr>
        <p:spPr bwMode="auto">
          <a:xfrm>
            <a:off x="990600" y="251155"/>
            <a:ext cx="7162800"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rPr>
              <a:t>JPS JROTC Integrated-Curricular Activities Cont.</a:t>
            </a:r>
          </a:p>
        </p:txBody>
      </p:sp>
      <p:sp>
        <p:nvSpPr>
          <p:cNvPr id="15366" name="Rectangle 7"/>
          <p:cNvSpPr>
            <a:spLocks noChangeArrowheads="1"/>
          </p:cNvSpPr>
          <p:nvPr/>
        </p:nvSpPr>
        <p:spPr bwMode="auto">
          <a:xfrm>
            <a:off x="8458200" y="6248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dirty="0">
              <a:solidFill>
                <a:srgbClr val="000000"/>
              </a:solidFill>
            </a:endParaRPr>
          </a:p>
        </p:txBody>
      </p:sp>
      <p:sp>
        <p:nvSpPr>
          <p:cNvPr id="2" name="AutoShape 2"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155575" y="-2206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AutoShape 4"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307975" y="-682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 name="Rectangle 4"/>
          <p:cNvSpPr/>
          <p:nvPr/>
        </p:nvSpPr>
        <p:spPr>
          <a:xfrm>
            <a:off x="31423" y="1447800"/>
            <a:ext cx="5334000" cy="5262979"/>
          </a:xfrm>
          <a:prstGeom prst="rect">
            <a:avLst/>
          </a:prstGeom>
          <a:ln>
            <a:solidFill>
              <a:schemeClr val="tx1"/>
            </a:solidFill>
          </a:ln>
        </p:spPr>
        <p:txBody>
          <a:bodyPr wrap="square">
            <a:spAutoFit/>
          </a:bodyPr>
          <a:lstStyle/>
          <a:p>
            <a:r>
              <a:rPr lang="en-US" sz="1600" b="1" u="sng" dirty="0">
                <a:solidFill>
                  <a:srgbClr val="000000"/>
                </a:solidFill>
              </a:rPr>
              <a:t> JROTC Military Gala: 15 December 2023 </a:t>
            </a:r>
            <a:r>
              <a:rPr lang="en-US" sz="1600" b="1" dirty="0">
                <a:solidFill>
                  <a:srgbClr val="000000"/>
                </a:solidFill>
              </a:rPr>
              <a:t>– Teaches Planning Skills, Social Responsibilities &amp; Etiquette</a:t>
            </a:r>
          </a:p>
          <a:p>
            <a:endParaRPr lang="en-US" sz="1600" b="1" dirty="0">
              <a:solidFill>
                <a:srgbClr val="000000"/>
              </a:solidFill>
            </a:endParaRPr>
          </a:p>
          <a:p>
            <a:pPr marL="285750" indent="-285750">
              <a:buFont typeface="Wingdings" panose="05000000000000000000" pitchFamily="2" charset="2"/>
              <a:buChar char="ü"/>
            </a:pPr>
            <a:r>
              <a:rPr lang="en-US" sz="1600" dirty="0">
                <a:solidFill>
                  <a:srgbClr val="000000"/>
                </a:solidFill>
              </a:rPr>
              <a:t>Formal social event conducted at the Jackson Convention Complex, </a:t>
            </a:r>
            <a:r>
              <a:rPr lang="en-US" sz="1600" b="1" dirty="0">
                <a:solidFill>
                  <a:srgbClr val="000000"/>
                </a:solidFill>
              </a:rPr>
              <a:t>3</a:t>
            </a:r>
            <a:r>
              <a:rPr lang="en-US" sz="1600" b="1" baseline="30000" dirty="0">
                <a:solidFill>
                  <a:srgbClr val="000000"/>
                </a:solidFill>
              </a:rPr>
              <a:t>rd</a:t>
            </a:r>
            <a:r>
              <a:rPr lang="en-US" sz="1600" b="1" dirty="0">
                <a:solidFill>
                  <a:srgbClr val="000000"/>
                </a:solidFill>
              </a:rPr>
              <a:t> Friday in Dec annually</a:t>
            </a:r>
            <a:endParaRPr lang="en-US" sz="1600" b="1" dirty="0">
              <a:solidFill>
                <a:srgbClr val="00CC99"/>
              </a:solidFill>
            </a:endParaRPr>
          </a:p>
          <a:p>
            <a:pPr marL="285750" indent="-285750">
              <a:buFont typeface="Wingdings" panose="05000000000000000000" pitchFamily="2" charset="2"/>
              <a:buChar char="ü"/>
            </a:pPr>
            <a:r>
              <a:rPr lang="en-US" sz="1600" dirty="0">
                <a:solidFill>
                  <a:srgbClr val="000000"/>
                </a:solidFill>
              </a:rPr>
              <a:t>The program will consist of: </a:t>
            </a:r>
          </a:p>
          <a:p>
            <a:pPr marL="742950" lvl="1" indent="-285750">
              <a:buFont typeface="Wingdings" panose="05000000000000000000" pitchFamily="2" charset="2"/>
              <a:buChar char="ü"/>
            </a:pPr>
            <a:r>
              <a:rPr lang="en-US" sz="1600" dirty="0">
                <a:solidFill>
                  <a:srgbClr val="000000"/>
                </a:solidFill>
              </a:rPr>
              <a:t>Formal Receiving Line</a:t>
            </a:r>
          </a:p>
          <a:p>
            <a:pPr marL="742950" lvl="1" indent="-285750">
              <a:buFont typeface="Wingdings" panose="05000000000000000000" pitchFamily="2" charset="2"/>
              <a:buChar char="ü"/>
            </a:pPr>
            <a:r>
              <a:rPr lang="en-US" sz="1600" dirty="0">
                <a:solidFill>
                  <a:srgbClr val="000000"/>
                </a:solidFill>
              </a:rPr>
              <a:t>Posting of Colors, National Anthem and Invocation </a:t>
            </a:r>
          </a:p>
          <a:p>
            <a:pPr marL="742950" lvl="1" indent="-285750">
              <a:buFont typeface="Wingdings" panose="05000000000000000000" pitchFamily="2" charset="2"/>
              <a:buChar char="ü"/>
            </a:pPr>
            <a:r>
              <a:rPr lang="en-US" sz="1600" dirty="0">
                <a:solidFill>
                  <a:srgbClr val="000000"/>
                </a:solidFill>
              </a:rPr>
              <a:t>Welcoming Remarks, History of JROTC and History of Military Dining-Out </a:t>
            </a:r>
          </a:p>
          <a:p>
            <a:pPr marL="742950" lvl="1" indent="-285750">
              <a:buFont typeface="Wingdings" panose="05000000000000000000" pitchFamily="2" charset="2"/>
              <a:buChar char="ü"/>
            </a:pPr>
            <a:r>
              <a:rPr lang="en-US" sz="1600" dirty="0">
                <a:solidFill>
                  <a:srgbClr val="000000"/>
                </a:solidFill>
              </a:rPr>
              <a:t>Toasts, Dinner,  20 Minute Break and Guest Speaker</a:t>
            </a:r>
          </a:p>
          <a:p>
            <a:pPr marL="742950" lvl="1" indent="-285750">
              <a:buFont typeface="Wingdings" panose="05000000000000000000" pitchFamily="2" charset="2"/>
              <a:buChar char="ü"/>
            </a:pPr>
            <a:r>
              <a:rPr lang="en-US" sz="1600" dirty="0">
                <a:solidFill>
                  <a:srgbClr val="000000"/>
                </a:solidFill>
              </a:rPr>
              <a:t>Closing Remarks, Retiring of Colors, Benediction and finally Dancing</a:t>
            </a:r>
          </a:p>
          <a:p>
            <a:endParaRPr lang="en-US" sz="1600" dirty="0">
              <a:solidFill>
                <a:srgbClr val="000000"/>
              </a:solidFill>
            </a:endParaRPr>
          </a:p>
          <a:p>
            <a:pPr marL="285750" indent="-285750">
              <a:buFont typeface="Wingdings" panose="05000000000000000000" pitchFamily="2" charset="2"/>
              <a:buChar char="ü"/>
            </a:pPr>
            <a:r>
              <a:rPr lang="en-US" sz="1600" dirty="0">
                <a:solidFill>
                  <a:srgbClr val="000000"/>
                </a:solidFill>
              </a:rPr>
              <a:t>Average annual attendance is 950 (cadets, parents, alumni, teachers, administrators and supporters)</a:t>
            </a:r>
          </a:p>
          <a:p>
            <a:endParaRPr lang="en-US" sz="1600" dirty="0">
              <a:solidFill>
                <a:srgbClr val="000000"/>
              </a:solidFill>
            </a:endParaRPr>
          </a:p>
          <a:p>
            <a:pPr marL="285750" indent="-285750">
              <a:buFont typeface="Wingdings" panose="05000000000000000000" pitchFamily="2" charset="2"/>
              <a:buChar char="ü"/>
            </a:pPr>
            <a:r>
              <a:rPr lang="en-US" sz="1600" dirty="0">
                <a:solidFill>
                  <a:srgbClr val="000000"/>
                </a:solidFill>
              </a:rPr>
              <a:t>Cost is $36.00 per person (cadets conduct fund raisers throughout the year to help off set their cost) </a:t>
            </a:r>
          </a:p>
        </p:txBody>
      </p:sp>
      <p:pic>
        <p:nvPicPr>
          <p:cNvPr id="6" name="Picture 5"/>
          <p:cNvPicPr>
            <a:picLocks noChangeAspect="1"/>
          </p:cNvPicPr>
          <p:nvPr/>
        </p:nvPicPr>
        <p:blipFill>
          <a:blip r:embed="rId2"/>
          <a:stretch>
            <a:fillRect/>
          </a:stretch>
        </p:blipFill>
        <p:spPr>
          <a:xfrm>
            <a:off x="9372600" y="7315200"/>
            <a:ext cx="4572000" cy="2562523"/>
          </a:xfrm>
          <a:prstGeom prst="rect">
            <a:avLst/>
          </a:prstGeom>
        </p:spPr>
      </p:pic>
      <p:sp>
        <p:nvSpPr>
          <p:cNvPr id="8" name="Round Diagonal Corner Rectangle 7"/>
          <p:cNvSpPr/>
          <p:nvPr/>
        </p:nvSpPr>
        <p:spPr bwMode="auto">
          <a:xfrm>
            <a:off x="5421983" y="4028609"/>
            <a:ext cx="3733800" cy="2514600"/>
          </a:xfrm>
          <a:prstGeom prst="round2DiagRect">
            <a:avLst/>
          </a:prstGeom>
          <a:blipFill>
            <a:blip r:embed="rId3"/>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ound Diagonal Corner Rectangle 10"/>
          <p:cNvSpPr/>
          <p:nvPr/>
        </p:nvSpPr>
        <p:spPr bwMode="auto">
          <a:xfrm>
            <a:off x="5421983" y="1295400"/>
            <a:ext cx="3761544" cy="2514600"/>
          </a:xfrm>
          <a:prstGeom prst="round2DiagRect">
            <a:avLst/>
          </a:prstGeom>
          <a:blipFill>
            <a:blip r:embed="rId4"/>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13" name="Picture 2" descr="JPS Introduces New Logo, Refreshes Br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312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33400" y="3962400"/>
            <a:ext cx="4724400" cy="91440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228601" y="1491020"/>
            <a:ext cx="1905000" cy="33778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2"/>
          <p:cNvSpPr>
            <a:spLocks noChangeArrowheads="1"/>
          </p:cNvSpPr>
          <p:nvPr/>
        </p:nvSpPr>
        <p:spPr bwMode="auto">
          <a:xfrm>
            <a:off x="1141153" y="246063"/>
            <a:ext cx="7162800"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rPr>
              <a:t>JPS JROTC Special Programs</a:t>
            </a:r>
          </a:p>
        </p:txBody>
      </p:sp>
      <p:sp>
        <p:nvSpPr>
          <p:cNvPr id="15366" name="Rectangle 7"/>
          <p:cNvSpPr>
            <a:spLocks noChangeArrowheads="1"/>
          </p:cNvSpPr>
          <p:nvPr/>
        </p:nvSpPr>
        <p:spPr bwMode="auto">
          <a:xfrm>
            <a:off x="8458200" y="6248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dirty="0">
              <a:solidFill>
                <a:srgbClr val="000000"/>
              </a:solidFill>
            </a:endParaRPr>
          </a:p>
        </p:txBody>
      </p:sp>
      <p:sp>
        <p:nvSpPr>
          <p:cNvPr id="2" name="AutoShape 2"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155575" y="-2206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AutoShape 4"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307975" y="-682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 name="Rectangle 7"/>
          <p:cNvSpPr/>
          <p:nvPr/>
        </p:nvSpPr>
        <p:spPr>
          <a:xfrm>
            <a:off x="155575" y="1491020"/>
            <a:ext cx="5102225" cy="5293757"/>
          </a:xfrm>
          <a:prstGeom prst="rect">
            <a:avLst/>
          </a:prstGeom>
          <a:noFill/>
          <a:ln>
            <a:solidFill>
              <a:schemeClr val="tx1"/>
            </a:solidFill>
          </a:ln>
        </p:spPr>
        <p:txBody>
          <a:bodyPr wrap="square">
            <a:spAutoFit/>
          </a:bodyPr>
          <a:lstStyle/>
          <a:p>
            <a:r>
              <a:rPr lang="en-US" sz="1400" b="1" u="sng" dirty="0">
                <a:solidFill>
                  <a:srgbClr val="000000"/>
                </a:solidFill>
              </a:rPr>
              <a:t>JROTC Academy Day</a:t>
            </a:r>
          </a:p>
          <a:p>
            <a:endParaRPr lang="en-US" sz="1200" b="1" u="sng" dirty="0">
              <a:solidFill>
                <a:srgbClr val="000000"/>
              </a:solidFill>
            </a:endParaRPr>
          </a:p>
          <a:p>
            <a:pPr marL="285750" indent="-285750">
              <a:buFont typeface="Wingdings" panose="05000000000000000000" pitchFamily="2" charset="2"/>
              <a:buChar char="ü"/>
            </a:pPr>
            <a:r>
              <a:rPr lang="en-US" sz="1200" b="1" dirty="0"/>
              <a:t>Conducted mid-October annually </a:t>
            </a:r>
            <a:r>
              <a:rPr lang="en-US" sz="1200" dirty="0">
                <a:solidFill>
                  <a:srgbClr val="000000"/>
                </a:solidFill>
              </a:rPr>
              <a:t>in gymnasium at Forest </a:t>
            </a:r>
          </a:p>
          <a:p>
            <a:r>
              <a:rPr lang="en-US" sz="1200" dirty="0">
                <a:solidFill>
                  <a:srgbClr val="000000"/>
                </a:solidFill>
              </a:rPr>
              <a:t>      Hill High School</a:t>
            </a:r>
          </a:p>
          <a:p>
            <a:endParaRPr lang="en-US" sz="1200" b="1" dirty="0">
              <a:solidFill>
                <a:srgbClr val="00CC99"/>
              </a:solidFill>
            </a:endParaRPr>
          </a:p>
          <a:p>
            <a:pPr marL="285750" indent="-285750">
              <a:buFont typeface="Wingdings" panose="05000000000000000000" pitchFamily="2" charset="2"/>
              <a:buChar char="ü"/>
            </a:pPr>
            <a:r>
              <a:rPr lang="en-US" sz="1200" dirty="0">
                <a:solidFill>
                  <a:srgbClr val="000000"/>
                </a:solidFill>
              </a:rPr>
              <a:t>Over 300 cadets from across JPS, Pearl, Hazlehurst and </a:t>
            </a:r>
          </a:p>
          <a:p>
            <a:r>
              <a:rPr lang="en-US" sz="1200" dirty="0">
                <a:solidFill>
                  <a:srgbClr val="000000"/>
                </a:solidFill>
              </a:rPr>
              <a:t>      Vicksburg attend this event.</a:t>
            </a:r>
          </a:p>
          <a:p>
            <a:endParaRPr lang="en-US" sz="1200" dirty="0">
              <a:solidFill>
                <a:srgbClr val="000000"/>
              </a:solidFill>
            </a:endParaRPr>
          </a:p>
          <a:p>
            <a:pPr marL="285750" indent="-285750">
              <a:buFont typeface="Wingdings" panose="05000000000000000000" pitchFamily="2" charset="2"/>
              <a:buChar char="ü"/>
            </a:pPr>
            <a:r>
              <a:rPr lang="en-US" sz="1200" dirty="0">
                <a:solidFill>
                  <a:srgbClr val="000000"/>
                </a:solidFill>
              </a:rPr>
              <a:t>Purpose is to showcase Institutions of Higher Learning and</a:t>
            </a:r>
          </a:p>
          <a:p>
            <a:r>
              <a:rPr lang="en-US" sz="1200" dirty="0">
                <a:solidFill>
                  <a:srgbClr val="000000"/>
                </a:solidFill>
              </a:rPr>
              <a:t>      Advanced Manufacturing opportunities to students who are </a:t>
            </a:r>
          </a:p>
          <a:p>
            <a:pPr marL="339725" indent="-339725"/>
            <a:r>
              <a:rPr lang="en-US" sz="1200" dirty="0">
                <a:solidFill>
                  <a:srgbClr val="000000"/>
                </a:solidFill>
              </a:rPr>
              <a:t>      looking to further their education, pursue careers in the  military or</a:t>
            </a:r>
          </a:p>
          <a:p>
            <a:pPr marL="339725" indent="-339725"/>
            <a:r>
              <a:rPr lang="en-US" sz="1200" dirty="0">
                <a:solidFill>
                  <a:srgbClr val="000000"/>
                </a:solidFill>
              </a:rPr>
              <a:t>      enter the workforce.</a:t>
            </a:r>
          </a:p>
          <a:p>
            <a:r>
              <a:rPr lang="en-US" sz="1200" dirty="0">
                <a:solidFill>
                  <a:srgbClr val="000000"/>
                </a:solidFill>
              </a:rPr>
              <a:t> </a:t>
            </a:r>
          </a:p>
          <a:p>
            <a:pPr marL="285750" indent="-285750">
              <a:buFont typeface="Wingdings" panose="05000000000000000000" pitchFamily="2" charset="2"/>
              <a:buChar char="ü"/>
            </a:pPr>
            <a:r>
              <a:rPr lang="en-US" sz="1200" dirty="0">
                <a:solidFill>
                  <a:srgbClr val="000000"/>
                </a:solidFill>
              </a:rPr>
              <a:t>Congressman Bennie Thompson host annual Academy Day.  Participants include representatives from all U.S. Military Academies, JSU, ASU, MSU, USM, Ole Miss, Georgia Military College, Marion Military Institute, Mississippi Army National Guard, Hinds Community College and Industry Reps. </a:t>
            </a:r>
          </a:p>
          <a:p>
            <a:r>
              <a:rPr lang="en-US" sz="1200" dirty="0">
                <a:solidFill>
                  <a:srgbClr val="000000"/>
                </a:solidFill>
              </a:rPr>
              <a:t> </a:t>
            </a:r>
          </a:p>
          <a:p>
            <a:pPr marL="285750" indent="-285750">
              <a:buFont typeface="Wingdings" panose="05000000000000000000" pitchFamily="2" charset="2"/>
              <a:buChar char="ü"/>
            </a:pPr>
            <a:r>
              <a:rPr lang="en-US" sz="1200" dirty="0">
                <a:solidFill>
                  <a:srgbClr val="000000"/>
                </a:solidFill>
              </a:rPr>
              <a:t>At the conclusion of the forum, representatives will get a chance to meet and disperse informational materials to JROTC cadets and other attendees in a college fair format.</a:t>
            </a:r>
          </a:p>
          <a:p>
            <a:endParaRPr lang="en-US" sz="1200" dirty="0">
              <a:solidFill>
                <a:srgbClr val="000000"/>
              </a:solidFill>
            </a:endParaRPr>
          </a:p>
          <a:p>
            <a:pPr marL="285750" indent="-285750">
              <a:buFont typeface="Wingdings" panose="05000000000000000000" pitchFamily="2" charset="2"/>
              <a:buChar char="ü"/>
            </a:pPr>
            <a:r>
              <a:rPr lang="en-US" sz="1200" b="1" dirty="0">
                <a:solidFill>
                  <a:srgbClr val="000000"/>
                </a:solidFill>
              </a:rPr>
              <a:t>Currently two students graduating from West Point in December 2023</a:t>
            </a:r>
          </a:p>
          <a:p>
            <a:pPr marL="285750" indent="-285750">
              <a:buFont typeface="Wingdings" panose="05000000000000000000" pitchFamily="2" charset="2"/>
              <a:buChar char="ü"/>
            </a:pPr>
            <a:r>
              <a:rPr lang="en-US" sz="1200" b="1" dirty="0">
                <a:solidFill>
                  <a:srgbClr val="000000"/>
                </a:solidFill>
              </a:rPr>
              <a:t>One student graduating from Air Force Academy in May 2023</a:t>
            </a:r>
          </a:p>
          <a:p>
            <a:pPr marL="285750" indent="-285750">
              <a:buFont typeface="Wingdings" panose="05000000000000000000" pitchFamily="2" charset="2"/>
              <a:buChar char="ü"/>
            </a:pPr>
            <a:r>
              <a:rPr lang="en-US" sz="1200" b="1" dirty="0">
                <a:solidFill>
                  <a:srgbClr val="000000"/>
                </a:solidFill>
              </a:rPr>
              <a:t>One student graduating from Marion Military Institute in December 2023</a:t>
            </a:r>
          </a:p>
        </p:txBody>
      </p:sp>
      <p:pic>
        <p:nvPicPr>
          <p:cNvPr id="9" name="Picture 8" descr="D:\IMG_243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0110" y="1255713"/>
            <a:ext cx="3683411" cy="2124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189" y="3744605"/>
            <a:ext cx="3681332" cy="2139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JPS Introduces New Logo, Refreshes Br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606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219200" y="2743200"/>
            <a:ext cx="7467600" cy="45720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1219200" y="2336033"/>
            <a:ext cx="7620000" cy="407167"/>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762000" y="1857675"/>
            <a:ext cx="6553200" cy="199725"/>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533400" y="1295400"/>
            <a:ext cx="5867400" cy="30480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2"/>
          <p:cNvSpPr>
            <a:spLocks noChangeArrowheads="1"/>
          </p:cNvSpPr>
          <p:nvPr/>
        </p:nvSpPr>
        <p:spPr bwMode="auto">
          <a:xfrm>
            <a:off x="990600" y="317525"/>
            <a:ext cx="7162800"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rPr>
              <a:t>JPS JROTC Special Programs</a:t>
            </a:r>
          </a:p>
        </p:txBody>
      </p:sp>
      <p:sp>
        <p:nvSpPr>
          <p:cNvPr id="15366" name="Rectangle 7"/>
          <p:cNvSpPr>
            <a:spLocks noChangeArrowheads="1"/>
          </p:cNvSpPr>
          <p:nvPr/>
        </p:nvSpPr>
        <p:spPr bwMode="auto">
          <a:xfrm>
            <a:off x="8458200" y="6248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dirty="0">
              <a:solidFill>
                <a:srgbClr val="000000"/>
              </a:solidFill>
            </a:endParaRPr>
          </a:p>
        </p:txBody>
      </p:sp>
      <p:sp>
        <p:nvSpPr>
          <p:cNvPr id="2" name="AutoShape 2"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155575" y="-2206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AutoShape 4"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307975" y="-682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 name="Rectangle 4"/>
          <p:cNvSpPr/>
          <p:nvPr/>
        </p:nvSpPr>
        <p:spPr>
          <a:xfrm>
            <a:off x="457199" y="1295400"/>
            <a:ext cx="8534399" cy="3447098"/>
          </a:xfrm>
          <a:prstGeom prst="rect">
            <a:avLst/>
          </a:prstGeom>
          <a:ln>
            <a:solidFill>
              <a:schemeClr val="tx1"/>
            </a:solidFill>
          </a:ln>
        </p:spPr>
        <p:txBody>
          <a:bodyPr wrap="square">
            <a:spAutoFit/>
          </a:bodyPr>
          <a:lstStyle/>
          <a:p>
            <a:r>
              <a:rPr lang="en-US" sz="1400" b="1" u="sng" dirty="0"/>
              <a:t> </a:t>
            </a:r>
            <a:r>
              <a:rPr lang="en-US" sz="1600" b="1" u="sng" dirty="0"/>
              <a:t>JROTC Cadet </a:t>
            </a:r>
            <a:r>
              <a:rPr lang="en-US" sz="1600" b="1" u="sng" dirty="0">
                <a:solidFill>
                  <a:srgbClr val="000000"/>
                </a:solidFill>
              </a:rPr>
              <a:t>of the Year Competition and Awards Dinner</a:t>
            </a:r>
          </a:p>
          <a:p>
            <a:endParaRPr lang="en-US" sz="1600" b="1" u="sng" dirty="0">
              <a:solidFill>
                <a:srgbClr val="000000"/>
              </a:solidFill>
            </a:endParaRPr>
          </a:p>
          <a:p>
            <a:pPr marL="285750" indent="-285750">
              <a:buFont typeface="Wingdings" panose="05000000000000000000" pitchFamily="2" charset="2"/>
              <a:buChar char="ü"/>
            </a:pPr>
            <a:r>
              <a:rPr lang="en-US" sz="1600" dirty="0"/>
              <a:t>Each school nominates their top LET III cadet to compete </a:t>
            </a:r>
            <a:r>
              <a:rPr lang="en-US" sz="1600" dirty="0">
                <a:solidFill>
                  <a:srgbClr val="000000"/>
                </a:solidFill>
              </a:rPr>
              <a:t>for this honor</a:t>
            </a:r>
          </a:p>
          <a:p>
            <a:pPr marL="285750" indent="-285750">
              <a:buFont typeface="Wingdings" panose="05000000000000000000" pitchFamily="2" charset="2"/>
              <a:buChar char="ü"/>
            </a:pPr>
            <a:r>
              <a:rPr lang="en-US" sz="1600" dirty="0">
                <a:solidFill>
                  <a:srgbClr val="000000"/>
                </a:solidFill>
              </a:rPr>
              <a:t>The competition is conducted the first Tuesday in February annually and consist of: </a:t>
            </a:r>
          </a:p>
          <a:p>
            <a:pPr marL="742950" lvl="1" indent="-285750">
              <a:buFont typeface="Wingdings" panose="05000000000000000000" pitchFamily="2" charset="2"/>
              <a:buChar char="ü"/>
            </a:pPr>
            <a:r>
              <a:rPr lang="en-US" sz="1400" dirty="0"/>
              <a:t>Cadets appear before a 8-9 person selection panel, consisting of district administrators, military and local business personnel  </a:t>
            </a:r>
          </a:p>
          <a:p>
            <a:pPr marL="742950" lvl="1" indent="-285750">
              <a:buFont typeface="Wingdings" panose="05000000000000000000" pitchFamily="2" charset="2"/>
              <a:buChar char="ü"/>
            </a:pPr>
            <a:r>
              <a:rPr lang="en-US" sz="1400" dirty="0">
                <a:solidFill>
                  <a:srgbClr val="000000"/>
                </a:solidFill>
              </a:rPr>
              <a:t>Panel members will individually review a portfolio on each cadet, conduct a brief interview of each cadet and receive a five-minute briefing from each cadet  </a:t>
            </a:r>
          </a:p>
          <a:p>
            <a:pPr marL="742950" lvl="1" indent="-285750">
              <a:buFont typeface="Wingdings" panose="05000000000000000000" pitchFamily="2" charset="2"/>
              <a:buChar char="ü"/>
            </a:pPr>
            <a:r>
              <a:rPr lang="en-US" sz="1400" dirty="0">
                <a:solidFill>
                  <a:srgbClr val="000000"/>
                </a:solidFill>
              </a:rPr>
              <a:t>Panel members will assign scores to cadets in various areas and the cadet with the overall highest score will be designated JPS JROTC Cadet of the Year</a:t>
            </a:r>
          </a:p>
          <a:p>
            <a:endParaRPr lang="en-US" sz="1400" dirty="0">
              <a:solidFill>
                <a:srgbClr val="000000"/>
              </a:solidFill>
            </a:endParaRPr>
          </a:p>
          <a:p>
            <a:pPr marL="285750" indent="-285750">
              <a:buFont typeface="Wingdings" panose="05000000000000000000" pitchFamily="2" charset="2"/>
              <a:buChar char="ü"/>
            </a:pPr>
            <a:r>
              <a:rPr lang="en-US" sz="1400" dirty="0">
                <a:solidFill>
                  <a:srgbClr val="000000"/>
                </a:solidFill>
              </a:rPr>
              <a:t>Cadet of the Year Awards Dinner </a:t>
            </a:r>
            <a:r>
              <a:rPr lang="en-US" sz="1400" b="1" dirty="0">
                <a:solidFill>
                  <a:srgbClr val="000000"/>
                </a:solidFill>
              </a:rPr>
              <a:t>is conducted </a:t>
            </a:r>
            <a:r>
              <a:rPr lang="en-US" sz="1400" b="1" dirty="0"/>
              <a:t>annually (February 2024) </a:t>
            </a:r>
            <a:r>
              <a:rPr lang="en-US" sz="1400" dirty="0">
                <a:solidFill>
                  <a:srgbClr val="000000"/>
                </a:solidFill>
              </a:rPr>
              <a:t>in the Miss. eCenter @ JSU</a:t>
            </a:r>
          </a:p>
          <a:p>
            <a:pPr marL="742950" lvl="1" indent="-285750">
              <a:buFont typeface="Wingdings" panose="05000000000000000000" pitchFamily="2" charset="2"/>
              <a:buChar char="ü"/>
            </a:pPr>
            <a:r>
              <a:rPr lang="en-US" sz="1400" dirty="0">
                <a:solidFill>
                  <a:srgbClr val="000000"/>
                </a:solidFill>
              </a:rPr>
              <a:t>All Cadet of the Year candidates and each school’s top performing cadet for each grade level is formally recognized at this Awards Dinner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9477" y="4789188"/>
            <a:ext cx="4454524" cy="2061988"/>
          </a:xfrm>
          <a:prstGeom prst="rect">
            <a:avLst/>
          </a:prstGeom>
          <a:ln w="34925" cap="rnd" cmpd="sng">
            <a:solidFill>
              <a:schemeClr val="bg1">
                <a:lumMod val="75000"/>
              </a:schemeClr>
            </a:solidFill>
            <a:bevel/>
          </a:ln>
        </p:spPr>
      </p:pic>
      <p:pic>
        <p:nvPicPr>
          <p:cNvPr id="8" name="Picture 7"/>
          <p:cNvPicPr>
            <a:picLocks noChangeAspect="1"/>
          </p:cNvPicPr>
          <p:nvPr/>
        </p:nvPicPr>
        <p:blipFill>
          <a:blip r:embed="rId3"/>
          <a:stretch>
            <a:fillRect/>
          </a:stretch>
        </p:blipFill>
        <p:spPr>
          <a:xfrm>
            <a:off x="1" y="4813960"/>
            <a:ext cx="4724398" cy="2037216"/>
          </a:xfrm>
          <a:prstGeom prst="rect">
            <a:avLst/>
          </a:prstGeom>
          <a:ln w="34925" cap="rnd" cmpd="sng">
            <a:solidFill>
              <a:schemeClr val="bg1">
                <a:lumMod val="75000"/>
              </a:schemeClr>
            </a:solidFill>
            <a:bevel/>
          </a:ln>
        </p:spPr>
      </p:pic>
      <p:pic>
        <p:nvPicPr>
          <p:cNvPr id="11" name="Picture 2" descr="JPS Introduces New Logo, Refreshes Br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382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685800" y="3276600"/>
            <a:ext cx="8001000" cy="38100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Rectangle 4"/>
          <p:cNvSpPr/>
          <p:nvPr/>
        </p:nvSpPr>
        <p:spPr bwMode="auto">
          <a:xfrm>
            <a:off x="685800" y="3962400"/>
            <a:ext cx="5715000" cy="22860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3" name="Picture 2" descr="C:\Users\amoody\Downloads\imagejpeg_2001002.jpg"/>
          <p:cNvPicPr/>
          <p:nvPr/>
        </p:nvPicPr>
        <p:blipFill rotWithShape="1">
          <a:blip r:embed="rId2" cstate="print">
            <a:extLst>
              <a:ext uri="{28A0092B-C50C-407E-A947-70E740481C1C}">
                <a14:useLocalDpi xmlns:a14="http://schemas.microsoft.com/office/drawing/2010/main" val="0"/>
              </a:ext>
            </a:extLst>
          </a:blip>
          <a:srcRect t="21759"/>
          <a:stretch/>
        </p:blipFill>
        <p:spPr bwMode="auto">
          <a:xfrm>
            <a:off x="4686301" y="4614371"/>
            <a:ext cx="4457700" cy="2233060"/>
          </a:xfrm>
          <a:prstGeom prst="snipRoundRect">
            <a:avLst>
              <a:gd name="adj1" fmla="val 50000"/>
              <a:gd name="adj2" fmla="val 16667"/>
            </a:avLst>
          </a:prstGeom>
          <a:noFill/>
          <a:ln>
            <a:noFill/>
          </a:ln>
          <a:extLst>
            <a:ext uri="{53640926-AAD7-44D8-BBD7-CCE9431645EC}">
              <a14:shadowObscured xmlns:a14="http://schemas.microsoft.com/office/drawing/2010/main"/>
            </a:ext>
          </a:extLst>
        </p:spPr>
      </p:pic>
      <p:sp>
        <p:nvSpPr>
          <p:cNvPr id="4" name="Rectangle 2"/>
          <p:cNvSpPr>
            <a:spLocks noChangeArrowheads="1"/>
          </p:cNvSpPr>
          <p:nvPr/>
        </p:nvSpPr>
        <p:spPr bwMode="auto">
          <a:xfrm>
            <a:off x="1219200" y="365411"/>
            <a:ext cx="7162800"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rPr>
              <a:t>JPS JROTC STEM PROGRAM</a:t>
            </a:r>
          </a:p>
        </p:txBody>
      </p:sp>
      <p:sp>
        <p:nvSpPr>
          <p:cNvPr id="2" name="Rectangle 1"/>
          <p:cNvSpPr/>
          <p:nvPr/>
        </p:nvSpPr>
        <p:spPr>
          <a:xfrm>
            <a:off x="304801" y="1435363"/>
            <a:ext cx="8763000" cy="461665"/>
          </a:xfrm>
          <a:prstGeom prst="rect">
            <a:avLst/>
          </a:prstGeom>
          <a:solidFill>
            <a:srgbClr val="FFFF00"/>
          </a:solidFill>
        </p:spPr>
        <p:txBody>
          <a:bodyPr wrap="square">
            <a:spAutoFit/>
          </a:bodyPr>
          <a:lstStyle/>
          <a:p>
            <a:pPr>
              <a:lnSpc>
                <a:spcPct val="150000"/>
              </a:lnSpc>
            </a:pPr>
            <a:r>
              <a:rPr lang="en-US" altLang="en-US" sz="1600" b="1" u="sng" kern="0" dirty="0"/>
              <a:t>The West Point </a:t>
            </a:r>
            <a:r>
              <a:rPr lang="en-US" altLang="en-US" sz="1600" b="1" u="sng" kern="0" dirty="0">
                <a:solidFill>
                  <a:srgbClr val="000000"/>
                </a:solidFill>
              </a:rPr>
              <a:t>Leadership, Ethics and Diversity Workshop at JSU – </a:t>
            </a:r>
            <a:r>
              <a:rPr lang="en-US" altLang="en-US" sz="1600" b="1" u="sng" kern="0" dirty="0"/>
              <a:t>2 February 2024</a:t>
            </a:r>
          </a:p>
        </p:txBody>
      </p:sp>
      <p:sp>
        <p:nvSpPr>
          <p:cNvPr id="6" name="Rectangle 5"/>
          <p:cNvSpPr/>
          <p:nvPr/>
        </p:nvSpPr>
        <p:spPr>
          <a:xfrm>
            <a:off x="304800" y="1955600"/>
            <a:ext cx="8534400" cy="2554545"/>
          </a:xfrm>
          <a:prstGeom prst="rect">
            <a:avLst/>
          </a:prstGeom>
        </p:spPr>
        <p:txBody>
          <a:bodyPr wrap="square">
            <a:spAutoFit/>
          </a:bodyPr>
          <a:lstStyle/>
          <a:p>
            <a:pPr marL="285750" indent="-285750">
              <a:buFont typeface="Wingdings" panose="05000000000000000000" pitchFamily="2" charset="2"/>
              <a:buChar char="ü"/>
            </a:pPr>
            <a:r>
              <a:rPr lang="en-US" sz="1600" dirty="0">
                <a:solidFill>
                  <a:srgbClr val="000000"/>
                </a:solidFill>
              </a:rPr>
              <a:t>This one-day workshop is designed for students to experience and tolerate a variety of experiences that cause thought, civil discourse and teambuilding across those differences. </a:t>
            </a:r>
          </a:p>
          <a:p>
            <a:pPr marL="285750" indent="-285750">
              <a:buFont typeface="Wingdings" panose="05000000000000000000" pitchFamily="2" charset="2"/>
              <a:buChar char="ü"/>
            </a:pPr>
            <a:r>
              <a:rPr lang="en-US" sz="1600" dirty="0">
                <a:solidFill>
                  <a:srgbClr val="000000"/>
                </a:solidFill>
              </a:rPr>
              <a:t>The intent is to expose students to concepts of STEM, hoping to inspire them toward STEM careers.   </a:t>
            </a:r>
          </a:p>
          <a:p>
            <a:pPr marL="285750" indent="-285750">
              <a:buFont typeface="Wingdings" panose="05000000000000000000" pitchFamily="2" charset="2"/>
              <a:buChar char="ü"/>
            </a:pPr>
            <a:r>
              <a:rPr lang="en-US" sz="1600" dirty="0">
                <a:solidFill>
                  <a:srgbClr val="000000"/>
                </a:solidFill>
              </a:rPr>
              <a:t>The workshop objective is to help students understand the link between ethics and STEM competence.  The workshop is conducted in the Mississippi eCenter @JSU</a:t>
            </a:r>
          </a:p>
          <a:p>
            <a:pPr marL="285750" indent="-285750">
              <a:buFont typeface="Wingdings" panose="05000000000000000000" pitchFamily="2" charset="2"/>
              <a:buChar char="ü"/>
            </a:pPr>
            <a:r>
              <a:rPr lang="en-US" sz="1600" dirty="0">
                <a:solidFill>
                  <a:srgbClr val="000000"/>
                </a:solidFill>
              </a:rPr>
              <a:t>The workshop is facilitated by cadets from West Point and JSU.</a:t>
            </a:r>
          </a:p>
          <a:p>
            <a:pPr marL="285750" indent="-285750">
              <a:buFont typeface="Wingdings" panose="05000000000000000000" pitchFamily="2" charset="2"/>
              <a:buChar char="ü"/>
            </a:pPr>
            <a:r>
              <a:rPr lang="en-US" sz="1600" dirty="0"/>
              <a:t>Participants include 200 </a:t>
            </a:r>
            <a:r>
              <a:rPr lang="en-US" sz="1600" dirty="0">
                <a:solidFill>
                  <a:srgbClr val="000000"/>
                </a:solidFill>
              </a:rPr>
              <a:t>JROTC cadets and 15 JPS educators.</a:t>
            </a:r>
          </a:p>
          <a:p>
            <a:endParaRPr lang="en-US" sz="1600" dirty="0">
              <a:solidFill>
                <a:srgbClr val="000000"/>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0" y="4629156"/>
            <a:ext cx="4571999" cy="2218275"/>
          </a:xfrm>
          <a:prstGeom prst="snipRoundRect">
            <a:avLst>
              <a:gd name="adj1" fmla="val 50000"/>
              <a:gd name="adj2" fmla="val 16667"/>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JPS Introduces New Logo, Refreshes Br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315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590146" y="2514600"/>
            <a:ext cx="6016625" cy="228600"/>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effectLst/>
              <a:latin typeface="Times New Roman" pitchFamily="18" charset="0"/>
            </a:endParaRPr>
          </a:p>
        </p:txBody>
      </p:sp>
      <p:sp>
        <p:nvSpPr>
          <p:cNvPr id="6" name="Rectangle 5"/>
          <p:cNvSpPr/>
          <p:nvPr/>
        </p:nvSpPr>
        <p:spPr bwMode="auto">
          <a:xfrm>
            <a:off x="307975" y="1469793"/>
            <a:ext cx="6016625" cy="816207"/>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effectLst/>
              <a:latin typeface="Times New Roman" pitchFamily="18" charset="0"/>
            </a:endParaRPr>
          </a:p>
        </p:txBody>
      </p:sp>
      <p:sp>
        <p:nvSpPr>
          <p:cNvPr id="4" name="Rectangle 2"/>
          <p:cNvSpPr>
            <a:spLocks noChangeArrowheads="1"/>
          </p:cNvSpPr>
          <p:nvPr/>
        </p:nvSpPr>
        <p:spPr bwMode="auto">
          <a:xfrm>
            <a:off x="860425" y="353083"/>
            <a:ext cx="7162800"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rPr>
              <a:t>JPS JROTC Leadership Programs</a:t>
            </a:r>
          </a:p>
        </p:txBody>
      </p:sp>
      <p:sp>
        <p:nvSpPr>
          <p:cNvPr id="15366" name="Rectangle 7"/>
          <p:cNvSpPr>
            <a:spLocks noChangeArrowheads="1"/>
          </p:cNvSpPr>
          <p:nvPr/>
        </p:nvSpPr>
        <p:spPr bwMode="auto">
          <a:xfrm>
            <a:off x="8458200" y="6248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dirty="0">
              <a:solidFill>
                <a:srgbClr val="000000"/>
              </a:solidFill>
            </a:endParaRPr>
          </a:p>
        </p:txBody>
      </p:sp>
      <p:sp>
        <p:nvSpPr>
          <p:cNvPr id="2" name="AutoShape 2"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155575" y="-2206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AutoShape 4"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307975" y="-682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 name="Rectangle 4"/>
          <p:cNvSpPr/>
          <p:nvPr/>
        </p:nvSpPr>
        <p:spPr>
          <a:xfrm>
            <a:off x="307975" y="1474411"/>
            <a:ext cx="7176684" cy="1569660"/>
          </a:xfrm>
          <a:prstGeom prst="rect">
            <a:avLst/>
          </a:prstGeom>
          <a:ln>
            <a:noFill/>
          </a:ln>
        </p:spPr>
        <p:txBody>
          <a:bodyPr wrap="square" lIns="91440" tIns="45720" rIns="91440" bIns="45720">
            <a:spAutoFit/>
          </a:bodyPr>
          <a:lstStyle/>
          <a:p>
            <a:r>
              <a:rPr lang="en-US" sz="1600" b="1" u="sng" dirty="0"/>
              <a:t>JROTC Cadet Leadership Challenge (JCLC)  “Summer Camp”                                            </a:t>
            </a:r>
            <a:r>
              <a:rPr lang="en-US" sz="1600" b="1" dirty="0"/>
              <a:t>– Focused on Adventure Training, Leadership, Team Building,     Confidence, and Peer Interaction</a:t>
            </a:r>
          </a:p>
          <a:p>
            <a:pPr marL="285750" indent="-285750">
              <a:buFont typeface="Wingdings" panose="05000000000000000000" pitchFamily="2" charset="2"/>
              <a:buChar char="ü"/>
            </a:pPr>
            <a:r>
              <a:rPr lang="en-US" sz="1600" dirty="0">
                <a:solidFill>
                  <a:srgbClr val="000000"/>
                </a:solidFill>
              </a:rPr>
              <a:t>Conducted at Camp Shelby, Hattiesburg, MS – </a:t>
            </a:r>
            <a:r>
              <a:rPr lang="en-US" sz="1600" dirty="0"/>
              <a:t>1-5 June 2022</a:t>
            </a:r>
          </a:p>
          <a:p>
            <a:pPr marL="285750" indent="-285750">
              <a:buFont typeface="Wingdings" panose="05000000000000000000" pitchFamily="2" charset="2"/>
              <a:buChar char="ü"/>
            </a:pPr>
            <a:r>
              <a:rPr lang="en-US" sz="1600" dirty="0"/>
              <a:t>Residential Program for </a:t>
            </a:r>
            <a:r>
              <a:rPr lang="en-US" sz="1600" dirty="0">
                <a:solidFill>
                  <a:srgbClr val="000000"/>
                </a:solidFill>
              </a:rPr>
              <a:t>56 JPS cadets and 10 JROTC instructors</a:t>
            </a:r>
          </a:p>
          <a:p>
            <a:pPr marL="285750" indent="-285750">
              <a:buFont typeface="Wingdings" panose="05000000000000000000" pitchFamily="2" charset="2"/>
              <a:buChar char="ü"/>
            </a:pPr>
            <a:r>
              <a:rPr lang="en-US" sz="1600" dirty="0">
                <a:solidFill>
                  <a:srgbClr val="000000"/>
                </a:solidFill>
              </a:rPr>
              <a:t>Sponsored by U.S. Army</a:t>
            </a:r>
          </a:p>
        </p:txBody>
      </p:sp>
      <p:pic>
        <p:nvPicPr>
          <p:cNvPr id="9" name="Picture 8" descr="C:\Users\Alfredia Moody\AppData\Local\Temp\Temp1_JCLC_Pics-1.zip\DSC00097.JPG"/>
          <p:cNvPicPr/>
          <p:nvPr/>
        </p:nvPicPr>
        <p:blipFill>
          <a:blip r:embed="rId2" cstate="print"/>
          <a:srcRect t="21353" b="8825"/>
          <a:stretch>
            <a:fillRect/>
          </a:stretch>
        </p:blipFill>
        <p:spPr bwMode="auto">
          <a:xfrm>
            <a:off x="3733800" y="3429001"/>
            <a:ext cx="3598459" cy="3428999"/>
          </a:xfrm>
          <a:prstGeom prst="snip2SameRect">
            <a:avLst/>
          </a:prstGeom>
          <a:noFill/>
          <a:ln w="9525">
            <a:noFill/>
            <a:miter lim="800000"/>
            <a:headEnd/>
            <a:tailEnd/>
          </a:ln>
        </p:spPr>
      </p:pic>
      <p:pic>
        <p:nvPicPr>
          <p:cNvPr id="11" name="Picture 10" descr="C:\Users\Alfredia Moody\AppData\Local\Temp\Temp1_JCLC_Pics.zip\2017 JCLC 2161.JPG"/>
          <p:cNvPicPr/>
          <p:nvPr/>
        </p:nvPicPr>
        <p:blipFill>
          <a:blip r:embed="rId3" cstate="print"/>
          <a:srcRect/>
          <a:stretch>
            <a:fillRect/>
          </a:stretch>
        </p:blipFill>
        <p:spPr bwMode="auto">
          <a:xfrm>
            <a:off x="7500582" y="1469793"/>
            <a:ext cx="1691530" cy="5385932"/>
          </a:xfrm>
          <a:prstGeom prst="rect">
            <a:avLst/>
          </a:prstGeom>
          <a:noFill/>
          <a:ln w="9525">
            <a:noFill/>
            <a:miter lim="800000"/>
            <a:headEnd/>
            <a:tailEnd/>
          </a:ln>
        </p:spPr>
      </p:pic>
      <p:pic>
        <p:nvPicPr>
          <p:cNvPr id="13" name="Picture 12" descr="C:\Users\amoody\Downloads\2013-06-12_09-10-39_662.jpg"/>
          <p:cNvPicPr/>
          <p:nvPr/>
        </p:nvPicPr>
        <p:blipFill rotWithShape="1">
          <a:blip r:embed="rId4" cstate="print">
            <a:extLst>
              <a:ext uri="{28A0092B-C50C-407E-A947-70E740481C1C}">
                <a14:useLocalDpi xmlns:a14="http://schemas.microsoft.com/office/drawing/2010/main" val="0"/>
              </a:ext>
            </a:extLst>
          </a:blip>
          <a:srcRect l="4167" t="17454" r="10174" b="39836"/>
          <a:stretch/>
        </p:blipFill>
        <p:spPr bwMode="auto">
          <a:xfrm>
            <a:off x="0" y="3429001"/>
            <a:ext cx="3598459" cy="3429000"/>
          </a:xfrm>
          <a:prstGeom prst="snip2SameRect">
            <a:avLst/>
          </a:prstGeom>
          <a:noFill/>
          <a:ln>
            <a:noFill/>
          </a:ln>
          <a:extLst>
            <a:ext uri="{53640926-AAD7-44D8-BBD7-CCE9431645EC}">
              <a14:shadowObscured xmlns:a14="http://schemas.microsoft.com/office/drawing/2010/main"/>
            </a:ext>
          </a:extLst>
        </p:spPr>
      </p:pic>
      <p:pic>
        <p:nvPicPr>
          <p:cNvPr id="14" name="Picture 2" descr="JPS Introduces New Logo, Refreshes Br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97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07975" y="1357011"/>
            <a:ext cx="8226425" cy="547989"/>
          </a:xfrm>
          <a:prstGeom prst="rect">
            <a:avLst/>
          </a:prstGeom>
          <a:solidFill>
            <a:srgbClr val="FFFF0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2"/>
          <p:cNvSpPr>
            <a:spLocks noChangeArrowheads="1"/>
          </p:cNvSpPr>
          <p:nvPr/>
        </p:nvSpPr>
        <p:spPr bwMode="auto">
          <a:xfrm>
            <a:off x="1652879" y="200891"/>
            <a:ext cx="6016625"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rPr>
              <a:t>JPS JROTC Special Leadership Programs</a:t>
            </a:r>
          </a:p>
        </p:txBody>
      </p:sp>
      <p:sp>
        <p:nvSpPr>
          <p:cNvPr id="15366" name="Rectangle 7"/>
          <p:cNvSpPr>
            <a:spLocks noChangeArrowheads="1"/>
          </p:cNvSpPr>
          <p:nvPr/>
        </p:nvSpPr>
        <p:spPr bwMode="auto">
          <a:xfrm>
            <a:off x="8458200" y="62484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dirty="0">
              <a:solidFill>
                <a:srgbClr val="000000"/>
              </a:solidFill>
            </a:endParaRPr>
          </a:p>
        </p:txBody>
      </p:sp>
      <p:sp>
        <p:nvSpPr>
          <p:cNvPr id="2" name="AutoShape 2"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155575" y="-2206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AutoShape 4" descr="https://outlook.office365.com/owa/service.svc/s/GetFileAttachment?id=AAMkADZlZDM5ZGVlLWRmZWEtNDg1ZS1hOGJhLTZkMzgwMzMyNmNiMABGAAAAAAA4h2AMaalxQp7%2FwxpB2OadBwDBtu%2B5tbPYTL4VqqzbmvkVAAAAyBgsAADZ03yfFht4TLA9FlYxtbaOAAFibsoLAAABEgAQADPcAa9AVNZOlUe86fJTfmM%3D&amp;X-OWA-CANARY=yfce7r7hGUCHeJ7R2EizsjCIdqw4udIYaikNXeVyYQlHWzr8KqeAsrysziocXoOXSP2PbIUM6zk."/>
          <p:cNvSpPr>
            <a:spLocks noChangeAspect="1" noChangeArrowheads="1"/>
          </p:cNvSpPr>
          <p:nvPr/>
        </p:nvSpPr>
        <p:spPr bwMode="auto">
          <a:xfrm>
            <a:off x="307975" y="-68263"/>
            <a:ext cx="1447800" cy="466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 name="Rectangle 6"/>
          <p:cNvSpPr/>
          <p:nvPr/>
        </p:nvSpPr>
        <p:spPr>
          <a:xfrm>
            <a:off x="307975" y="1357011"/>
            <a:ext cx="8686800" cy="1569660"/>
          </a:xfrm>
          <a:prstGeom prst="rect">
            <a:avLst/>
          </a:prstGeom>
        </p:spPr>
        <p:txBody>
          <a:bodyPr wrap="square" lIns="91440" tIns="45720" rIns="91440" bIns="45720">
            <a:spAutoFit/>
          </a:bodyPr>
          <a:lstStyle/>
          <a:p>
            <a:r>
              <a:rPr lang="en-US" sz="1600" b="1" u="sng" dirty="0">
                <a:solidFill>
                  <a:srgbClr val="000000"/>
                </a:solidFill>
              </a:rPr>
              <a:t>Girls State / Boys State (Students learn about structure and responsibilities of state government)</a:t>
            </a:r>
          </a:p>
          <a:p>
            <a:pPr marL="285750" indent="-285750">
              <a:buFont typeface="Wingdings" panose="05000000000000000000" pitchFamily="2" charset="2"/>
              <a:buChar char="ü"/>
            </a:pPr>
            <a:r>
              <a:rPr lang="en-US" sz="1600" dirty="0">
                <a:solidFill>
                  <a:srgbClr val="000000"/>
                </a:solidFill>
              </a:rPr>
              <a:t>Residential program conducted on college campus – MSU, USM or Ole Miss – 28 JPS cadets participate annually</a:t>
            </a:r>
          </a:p>
          <a:p>
            <a:pPr marL="285750" indent="-285750">
              <a:buFont typeface="Wingdings" panose="05000000000000000000" pitchFamily="2" charset="2"/>
              <a:buChar char="ü"/>
            </a:pPr>
            <a:r>
              <a:rPr lang="en-US" sz="1600" dirty="0">
                <a:solidFill>
                  <a:srgbClr val="000000"/>
                </a:solidFill>
              </a:rPr>
              <a:t>Conducted during the months of May/June annually (6 days)</a:t>
            </a:r>
          </a:p>
          <a:p>
            <a:pPr marL="285750" indent="-285750">
              <a:buFont typeface="Wingdings" panose="05000000000000000000" pitchFamily="2" charset="2"/>
              <a:buChar char="ü"/>
            </a:pPr>
            <a:r>
              <a:rPr lang="en-US" sz="1600" dirty="0">
                <a:solidFill>
                  <a:srgbClr val="000000"/>
                </a:solidFill>
              </a:rPr>
              <a:t>Local American Legion Post sponsors JPS cadets</a:t>
            </a:r>
          </a:p>
        </p:txBody>
      </p:sp>
      <p:pic>
        <p:nvPicPr>
          <p:cNvPr id="8" name="Picture 43" descr="C:\Users\amoody\Downloads\20170726_0840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18" t="28477" r="10863"/>
          <a:stretch/>
        </p:blipFill>
        <p:spPr bwMode="auto">
          <a:xfrm>
            <a:off x="307976" y="3061899"/>
            <a:ext cx="4162426" cy="29278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moody\Downloads\20170726_0804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91" t="27149" r="15542"/>
          <a:stretch/>
        </p:blipFill>
        <p:spPr bwMode="auto">
          <a:xfrm>
            <a:off x="4661192" y="3061901"/>
            <a:ext cx="4025608" cy="29278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2489" y="6070312"/>
            <a:ext cx="3504486" cy="584775"/>
          </a:xfrm>
          <a:prstGeom prst="rect">
            <a:avLst/>
          </a:prstGeom>
          <a:noFill/>
        </p:spPr>
        <p:txBody>
          <a:bodyPr wrap="none" lIns="91440" tIns="45720" rIns="91440" bIns="45720" rtlCol="0">
            <a:spAutoFit/>
          </a:bodyPr>
          <a:lstStyle/>
          <a:p>
            <a:r>
              <a:rPr lang="en-US" sz="1600" dirty="0">
                <a:solidFill>
                  <a:srgbClr val="000000"/>
                </a:solidFill>
              </a:rPr>
              <a:t>JPS JROTC Girls State attendees – </a:t>
            </a:r>
          </a:p>
          <a:p>
            <a:r>
              <a:rPr lang="en-US" sz="1600" dirty="0">
                <a:solidFill>
                  <a:srgbClr val="000000"/>
                </a:solidFill>
              </a:rPr>
              <a:t>University Of Southern Mississippi</a:t>
            </a:r>
          </a:p>
        </p:txBody>
      </p:sp>
      <p:sp>
        <p:nvSpPr>
          <p:cNvPr id="6" name="Rectangle 5"/>
          <p:cNvSpPr/>
          <p:nvPr/>
        </p:nvSpPr>
        <p:spPr>
          <a:xfrm>
            <a:off x="4661191" y="5994368"/>
            <a:ext cx="4216399" cy="584775"/>
          </a:xfrm>
          <a:prstGeom prst="rect">
            <a:avLst/>
          </a:prstGeom>
        </p:spPr>
        <p:txBody>
          <a:bodyPr wrap="square" lIns="91440" tIns="45720" rIns="91440" bIns="45720">
            <a:spAutoFit/>
          </a:bodyPr>
          <a:lstStyle/>
          <a:p>
            <a:r>
              <a:rPr lang="en-US" sz="1600" dirty="0">
                <a:solidFill>
                  <a:srgbClr val="000000"/>
                </a:solidFill>
              </a:rPr>
              <a:t>JPS JROTC Boys State attendees – University Of Mississippi</a:t>
            </a:r>
          </a:p>
        </p:txBody>
      </p:sp>
      <p:pic>
        <p:nvPicPr>
          <p:cNvPr id="12" name="Picture 2" descr="JPS Introduces New Logo, Refreshes Br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069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52879" y="200891"/>
            <a:ext cx="6016625" cy="533400"/>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200" b="1" i="1" dirty="0">
                <a:ln>
                  <a:solidFill>
                    <a:prstClr val="black"/>
                  </a:solidFill>
                </a:ln>
                <a:solidFill>
                  <a:sysClr val="windowText" lastClr="000000"/>
                </a:solidFill>
                <a:effectLst>
                  <a:outerShdw blurRad="38100" dist="38100" dir="2700000" algn="tl">
                    <a:srgbClr val="000000">
                      <a:alpha val="43137"/>
                    </a:srgbClr>
                  </a:outerShdw>
                </a:effectLst>
              </a:rPr>
              <a:t>Fund II Foundation</a:t>
            </a:r>
          </a:p>
        </p:txBody>
      </p:sp>
      <p:sp>
        <p:nvSpPr>
          <p:cNvPr id="3" name="Rectangle 2"/>
          <p:cNvSpPr/>
          <p:nvPr/>
        </p:nvSpPr>
        <p:spPr>
          <a:xfrm>
            <a:off x="762000" y="1371600"/>
            <a:ext cx="7772400" cy="1323439"/>
          </a:xfrm>
          <a:prstGeom prst="rect">
            <a:avLst/>
          </a:prstGeom>
          <a:ln>
            <a:solidFill>
              <a:schemeClr val="tx1"/>
            </a:solidFill>
          </a:ln>
        </p:spPr>
        <p:txBody>
          <a:bodyPr wrap="square">
            <a:spAutoFit/>
          </a:bodyPr>
          <a:lstStyle/>
          <a:p>
            <a:r>
              <a:rPr lang="en-US" sz="2000" dirty="0"/>
              <a:t>Mission is to preserve African American experience; safeguard human rights; provide music education; preserve the environment while promoting the benefits of the outdoors; and sustain critical American Values such as Entrepreneurialism. </a:t>
            </a:r>
          </a:p>
        </p:txBody>
      </p:sp>
      <p:pic>
        <p:nvPicPr>
          <p:cNvPr id="5" name="Picture Placeholder 4"/>
          <p:cNvPicPr>
            <a:picLocks noChangeAspect="1"/>
          </p:cNvPicPr>
          <p:nvPr/>
        </p:nvPicPr>
        <p:blipFill>
          <a:blip r:embed="rId2" cstate="print">
            <a:extLst>
              <a:ext uri="{28A0092B-C50C-407E-A947-70E740481C1C}">
                <a14:useLocalDpi xmlns:a14="http://schemas.microsoft.com/office/drawing/2010/main" val="0"/>
              </a:ext>
            </a:extLst>
          </a:blip>
          <a:srcRect l="21875" r="21875"/>
          <a:stretch>
            <a:fillRect/>
          </a:stretch>
        </p:blipFill>
        <p:spPr>
          <a:xfrm rot="5400000">
            <a:off x="1287119" y="2522881"/>
            <a:ext cx="3216962" cy="4267200"/>
          </a:xfrm>
          <a:prstGeom prst="rect">
            <a:avLst/>
          </a:prstGeom>
        </p:spPr>
      </p:pic>
      <p:sp>
        <p:nvSpPr>
          <p:cNvPr id="6" name="Title 1"/>
          <p:cNvSpPr txBox="1">
            <a:spLocks/>
          </p:cNvSpPr>
          <p:nvPr/>
        </p:nvSpPr>
        <p:spPr>
          <a:xfrm>
            <a:off x="4495800" y="3813586"/>
            <a:ext cx="3429000" cy="590213"/>
          </a:xfrm>
          <a:prstGeom prst="rect">
            <a:avLst/>
          </a:prstGeom>
        </p:spPr>
        <p:txBody>
          <a:bodyPr/>
          <a:lstStyle>
            <a:lvl1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200" b="1" i="1">
                <a:solidFill>
                  <a:srgbClr val="0033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200" b="1" i="1">
                <a:solidFill>
                  <a:srgbClr val="003300"/>
                </a:solidFill>
                <a:effectLst>
                  <a:outerShdw blurRad="38100" dist="38100" dir="2700000" algn="tl">
                    <a:srgbClr val="C0C0C0"/>
                  </a:outerShdw>
                </a:effectLst>
                <a:latin typeface="Arial" charset="0"/>
              </a:defRPr>
            </a:lvl9pPr>
          </a:lstStyle>
          <a:p>
            <a:r>
              <a:rPr lang="en-US" sz="2400" b="0" i="0" u="sng" kern="0" dirty="0">
                <a:solidFill>
                  <a:schemeClr val="tx1"/>
                </a:solidFill>
                <a:effectLst/>
              </a:rPr>
              <a:t>Philanthropy</a:t>
            </a:r>
          </a:p>
        </p:txBody>
      </p:sp>
      <p:sp>
        <p:nvSpPr>
          <p:cNvPr id="7" name="Text Placeholder 3"/>
          <p:cNvSpPr txBox="1">
            <a:spLocks/>
          </p:cNvSpPr>
          <p:nvPr/>
        </p:nvSpPr>
        <p:spPr>
          <a:xfrm>
            <a:off x="5112327" y="4403799"/>
            <a:ext cx="3429000" cy="1591919"/>
          </a:xfrm>
          <a:prstGeom prst="rect">
            <a:avLst/>
          </a:prstGeom>
        </p:spPr>
        <p:txBody>
          <a:bodyPr>
            <a:noAutofit/>
          </a:bodyPr>
          <a:lstStyle>
            <a:lvl1pPr marL="342900" indent="-342900" algn="l" rtl="0" eaLnBrk="0" fontAlgn="base" hangingPunct="0">
              <a:spcBef>
                <a:spcPct val="20000"/>
              </a:spcBef>
              <a:spcAft>
                <a:spcPct val="0"/>
              </a:spcAft>
              <a:buClr>
                <a:srgbClr val="993300"/>
              </a:buClr>
              <a:buSzPct val="90000"/>
              <a:buFont typeface="Wingdings" pitchFamily="2" charset="2"/>
              <a:buChar char="Ø"/>
              <a:defRPr sz="2400" b="1">
                <a:solidFill>
                  <a:srgbClr val="003300"/>
                </a:solidFill>
                <a:latin typeface="+mn-lt"/>
                <a:ea typeface="+mn-ea"/>
                <a:cs typeface="+mn-cs"/>
              </a:defRPr>
            </a:lvl1pPr>
            <a:lvl2pPr marL="742950" indent="-285750" algn="l" rtl="0" eaLnBrk="0" fontAlgn="base" hangingPunct="0">
              <a:spcBef>
                <a:spcPct val="20000"/>
              </a:spcBef>
              <a:spcAft>
                <a:spcPct val="0"/>
              </a:spcAft>
              <a:buClr>
                <a:srgbClr val="993300"/>
              </a:buClr>
              <a:buSzPct val="90000"/>
              <a:buFont typeface="Wingdings" pitchFamily="2" charset="2"/>
              <a:buChar char="§"/>
              <a:defRPr sz="2400" b="1">
                <a:solidFill>
                  <a:srgbClr val="003300"/>
                </a:solidFill>
                <a:latin typeface="+mn-lt"/>
              </a:defRPr>
            </a:lvl2pPr>
            <a:lvl3pPr marL="11430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3pPr>
            <a:lvl4pPr marL="16002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4pPr>
            <a:lvl5pPr marL="2057400" indent="-228600" algn="l" rtl="0" eaLnBrk="0" fontAlgn="base" hangingPunct="0">
              <a:spcBef>
                <a:spcPct val="20000"/>
              </a:spcBef>
              <a:spcAft>
                <a:spcPct val="0"/>
              </a:spcAft>
              <a:buClr>
                <a:srgbClr val="993300"/>
              </a:buClr>
              <a:buSzPct val="90000"/>
              <a:buChar char="o"/>
              <a:defRPr sz="2400" b="1">
                <a:solidFill>
                  <a:srgbClr val="003300"/>
                </a:solidFill>
                <a:latin typeface="+mn-lt"/>
              </a:defRPr>
            </a:lvl5pPr>
            <a:lvl6pPr marL="2514600" indent="-228600" algn="l" rtl="0" fontAlgn="base">
              <a:spcBef>
                <a:spcPct val="20000"/>
              </a:spcBef>
              <a:spcAft>
                <a:spcPct val="0"/>
              </a:spcAft>
              <a:buClr>
                <a:srgbClr val="993300"/>
              </a:buClr>
              <a:buSzPct val="90000"/>
              <a:buChar char="o"/>
              <a:defRPr sz="2400" b="1">
                <a:solidFill>
                  <a:srgbClr val="003300"/>
                </a:solidFill>
                <a:latin typeface="+mn-lt"/>
              </a:defRPr>
            </a:lvl6pPr>
            <a:lvl7pPr marL="2971800" indent="-228600" algn="l" rtl="0" fontAlgn="base">
              <a:spcBef>
                <a:spcPct val="20000"/>
              </a:spcBef>
              <a:spcAft>
                <a:spcPct val="0"/>
              </a:spcAft>
              <a:buClr>
                <a:srgbClr val="993300"/>
              </a:buClr>
              <a:buSzPct val="90000"/>
              <a:buChar char="o"/>
              <a:defRPr sz="2400" b="1">
                <a:solidFill>
                  <a:srgbClr val="003300"/>
                </a:solidFill>
                <a:latin typeface="+mn-lt"/>
              </a:defRPr>
            </a:lvl7pPr>
            <a:lvl8pPr marL="3429000" indent="-228600" algn="l" rtl="0" fontAlgn="base">
              <a:spcBef>
                <a:spcPct val="20000"/>
              </a:spcBef>
              <a:spcAft>
                <a:spcPct val="0"/>
              </a:spcAft>
              <a:buClr>
                <a:srgbClr val="993300"/>
              </a:buClr>
              <a:buSzPct val="90000"/>
              <a:buChar char="o"/>
              <a:defRPr sz="2400" b="1">
                <a:solidFill>
                  <a:srgbClr val="003300"/>
                </a:solidFill>
                <a:latin typeface="+mn-lt"/>
              </a:defRPr>
            </a:lvl8pPr>
            <a:lvl9pPr marL="3886200" indent="-228600" algn="l" rtl="0" fontAlgn="base">
              <a:spcBef>
                <a:spcPct val="20000"/>
              </a:spcBef>
              <a:spcAft>
                <a:spcPct val="0"/>
              </a:spcAft>
              <a:buClr>
                <a:srgbClr val="993300"/>
              </a:buClr>
              <a:buSzPct val="90000"/>
              <a:buChar char="o"/>
              <a:defRPr sz="2400" b="1">
                <a:solidFill>
                  <a:srgbClr val="003300"/>
                </a:solidFill>
                <a:latin typeface="+mn-lt"/>
              </a:defRPr>
            </a:lvl9pPr>
          </a:lstStyle>
          <a:p>
            <a:pPr marL="0" indent="0">
              <a:buNone/>
            </a:pPr>
            <a:r>
              <a:rPr lang="en-US" b="0" kern="0" dirty="0">
                <a:solidFill>
                  <a:schemeClr val="tx1"/>
                </a:solidFill>
              </a:rPr>
              <a:t>Mr. Robert Smith,  Founder of Fund II Restoration Retreat</a:t>
            </a:r>
          </a:p>
        </p:txBody>
      </p:sp>
    </p:spTree>
    <p:extLst>
      <p:ext uri="{BB962C8B-B14F-4D97-AF65-F5344CB8AC3E}">
        <p14:creationId xmlns:p14="http://schemas.microsoft.com/office/powerpoint/2010/main" val="3985395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42875"/>
            <a:ext cx="4876800" cy="609600"/>
          </a:xfrm>
        </p:spPr>
        <p:txBody>
          <a:bodyPr/>
          <a:lstStyle/>
          <a:p>
            <a:r>
              <a:rPr lang="en-US" dirty="0">
                <a:latin typeface="+mn-lt"/>
                <a:cs typeface="Times New Roman" panose="02020603050405020304" pitchFamily="18" charset="0"/>
              </a:rPr>
              <a:t>Fund II Foundation Classes</a:t>
            </a:r>
          </a:p>
        </p:txBody>
      </p:sp>
      <p:sp>
        <p:nvSpPr>
          <p:cNvPr id="3" name="Content Placeholder 2"/>
          <p:cNvSpPr>
            <a:spLocks noGrp="1"/>
          </p:cNvSpPr>
          <p:nvPr>
            <p:ph idx="1"/>
          </p:nvPr>
        </p:nvSpPr>
        <p:spPr>
          <a:xfrm>
            <a:off x="990600" y="1676400"/>
            <a:ext cx="7772400" cy="4114800"/>
          </a:xfrm>
        </p:spPr>
        <p:txBody>
          <a:bodyPr>
            <a:normAutofit lnSpcReduction="10000"/>
          </a:bodyPr>
          <a:lstStyle/>
          <a:p>
            <a:r>
              <a:rPr lang="en-US" dirty="0"/>
              <a:t>Entrepreneurship</a:t>
            </a:r>
          </a:p>
          <a:p>
            <a:r>
              <a:rPr lang="en-US" dirty="0"/>
              <a:t>Financial Literacy</a:t>
            </a:r>
          </a:p>
          <a:p>
            <a:r>
              <a:rPr lang="en-US" dirty="0"/>
              <a:t>Dental Hygiene</a:t>
            </a:r>
          </a:p>
          <a:p>
            <a:r>
              <a:rPr lang="en-US" dirty="0"/>
              <a:t>Public Service</a:t>
            </a:r>
          </a:p>
          <a:p>
            <a:r>
              <a:rPr lang="en-US" dirty="0"/>
              <a:t>Myers Briggs Personality Test</a:t>
            </a:r>
          </a:p>
          <a:p>
            <a:r>
              <a:rPr lang="en-US" dirty="0"/>
              <a:t>STEM /Coding and Robotics</a:t>
            </a:r>
          </a:p>
          <a:p>
            <a:r>
              <a:rPr lang="en-US" dirty="0"/>
              <a:t>Future of  Artificial Intelligence</a:t>
            </a:r>
          </a:p>
          <a:p>
            <a:r>
              <a:rPr lang="en-US" dirty="0"/>
              <a:t>Genealogy </a:t>
            </a:r>
          </a:p>
          <a:p>
            <a:r>
              <a:rPr lang="en-US" dirty="0"/>
              <a:t>Internal and External Motivation</a:t>
            </a:r>
          </a:p>
          <a:p>
            <a:r>
              <a:rPr lang="en-US" dirty="0"/>
              <a:t>Leadership </a:t>
            </a:r>
          </a:p>
        </p:txBody>
      </p:sp>
      <p:pic>
        <p:nvPicPr>
          <p:cNvPr id="4" name="Picture 3" descr="F:\JROTC Logo.png"/>
          <p:cNvPicPr/>
          <p:nvPr/>
        </p:nvPicPr>
        <p:blipFill>
          <a:blip r:embed="rId2">
            <a:extLst>
              <a:ext uri="{28A0092B-C50C-407E-A947-70E740481C1C}">
                <a14:useLocalDpi xmlns:a14="http://schemas.microsoft.com/office/drawing/2010/main" val="0"/>
              </a:ext>
            </a:extLst>
          </a:blip>
          <a:srcRect/>
          <a:stretch>
            <a:fillRect/>
          </a:stretch>
        </p:blipFill>
        <p:spPr bwMode="auto">
          <a:xfrm>
            <a:off x="118460" y="381000"/>
            <a:ext cx="2981325" cy="742950"/>
          </a:xfrm>
          <a:prstGeom prst="rect">
            <a:avLst/>
          </a:prstGeom>
          <a:noFill/>
          <a:ln>
            <a:noFill/>
          </a:ln>
        </p:spPr>
      </p:pic>
    </p:spTree>
    <p:extLst>
      <p:ext uri="{BB962C8B-B14F-4D97-AF65-F5344CB8AC3E}">
        <p14:creationId xmlns:p14="http://schemas.microsoft.com/office/powerpoint/2010/main" val="1007131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42875"/>
            <a:ext cx="4876800" cy="609600"/>
          </a:xfrm>
        </p:spPr>
        <p:txBody>
          <a:bodyPr/>
          <a:lstStyle/>
          <a:p>
            <a:r>
              <a:rPr lang="en-US" dirty="0">
                <a:latin typeface="+mn-lt"/>
                <a:cs typeface="Times New Roman" panose="02020603050405020304" pitchFamily="18" charset="0"/>
              </a:rPr>
              <a:t>Fund II Foundation Classes Cont.</a:t>
            </a:r>
          </a:p>
        </p:txBody>
      </p:sp>
      <p:pic>
        <p:nvPicPr>
          <p:cNvPr id="4" name="Picture 3" descr="F:\JROTC Logo.png"/>
          <p:cNvPicPr/>
          <p:nvPr/>
        </p:nvPicPr>
        <p:blipFill>
          <a:blip r:embed="rId2">
            <a:extLst>
              <a:ext uri="{28A0092B-C50C-407E-A947-70E740481C1C}">
                <a14:useLocalDpi xmlns:a14="http://schemas.microsoft.com/office/drawing/2010/main" val="0"/>
              </a:ext>
            </a:extLst>
          </a:blip>
          <a:srcRect/>
          <a:stretch>
            <a:fillRect/>
          </a:stretch>
        </p:blipFill>
        <p:spPr bwMode="auto">
          <a:xfrm>
            <a:off x="118460" y="381000"/>
            <a:ext cx="2981325" cy="742950"/>
          </a:xfrm>
          <a:prstGeom prst="rect">
            <a:avLst/>
          </a:prstGeom>
          <a:noFill/>
          <a:ln>
            <a:noFill/>
          </a:ln>
        </p:spPr>
      </p:pic>
      <p:pic>
        <p:nvPicPr>
          <p:cNvPr id="7" name="Picture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036" y="1362075"/>
            <a:ext cx="38496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txBox="1">
            <a:spLocks/>
          </p:cNvSpPr>
          <p:nvPr/>
        </p:nvSpPr>
        <p:spPr>
          <a:xfrm>
            <a:off x="457200" y="3066184"/>
            <a:ext cx="3833524" cy="804862"/>
          </a:xfrm>
          <a:prstGeom prst="rect">
            <a:avLst/>
          </a:prstGeom>
        </p:spPr>
        <p:txBody>
          <a:bodyPr>
            <a:noAutofit/>
          </a:bodyPr>
          <a:lstStyle>
            <a:lvl1pPr marL="342900" indent="-342900" algn="l" rtl="0" eaLnBrk="0" fontAlgn="base" hangingPunct="0">
              <a:spcBef>
                <a:spcPct val="20000"/>
              </a:spcBef>
              <a:spcAft>
                <a:spcPct val="0"/>
              </a:spcAft>
              <a:buClr>
                <a:srgbClr val="993300"/>
              </a:buClr>
              <a:buSzPct val="90000"/>
              <a:buFont typeface="Wingdings" pitchFamily="2" charset="2"/>
              <a:buChar char="Ø"/>
              <a:defRPr sz="2400" b="1">
                <a:solidFill>
                  <a:srgbClr val="003300"/>
                </a:solidFill>
                <a:latin typeface="+mn-lt"/>
                <a:ea typeface="+mn-ea"/>
                <a:cs typeface="+mn-cs"/>
              </a:defRPr>
            </a:lvl1pPr>
            <a:lvl2pPr marL="742950" indent="-285750" algn="l" rtl="0" eaLnBrk="0" fontAlgn="base" hangingPunct="0">
              <a:spcBef>
                <a:spcPct val="20000"/>
              </a:spcBef>
              <a:spcAft>
                <a:spcPct val="0"/>
              </a:spcAft>
              <a:buClr>
                <a:srgbClr val="993300"/>
              </a:buClr>
              <a:buSzPct val="90000"/>
              <a:buFont typeface="Wingdings" pitchFamily="2" charset="2"/>
              <a:buChar char="§"/>
              <a:defRPr sz="2400" b="1">
                <a:solidFill>
                  <a:srgbClr val="003300"/>
                </a:solidFill>
                <a:latin typeface="+mn-lt"/>
              </a:defRPr>
            </a:lvl2pPr>
            <a:lvl3pPr marL="11430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3pPr>
            <a:lvl4pPr marL="16002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4pPr>
            <a:lvl5pPr marL="2057400" indent="-228600" algn="l" rtl="0" eaLnBrk="0" fontAlgn="base" hangingPunct="0">
              <a:spcBef>
                <a:spcPct val="20000"/>
              </a:spcBef>
              <a:spcAft>
                <a:spcPct val="0"/>
              </a:spcAft>
              <a:buClr>
                <a:srgbClr val="993300"/>
              </a:buClr>
              <a:buSzPct val="90000"/>
              <a:buChar char="o"/>
              <a:defRPr sz="2400" b="1">
                <a:solidFill>
                  <a:srgbClr val="003300"/>
                </a:solidFill>
                <a:latin typeface="+mn-lt"/>
              </a:defRPr>
            </a:lvl5pPr>
            <a:lvl6pPr marL="2514600" indent="-228600" algn="l" rtl="0" fontAlgn="base">
              <a:spcBef>
                <a:spcPct val="20000"/>
              </a:spcBef>
              <a:spcAft>
                <a:spcPct val="0"/>
              </a:spcAft>
              <a:buClr>
                <a:srgbClr val="993300"/>
              </a:buClr>
              <a:buSzPct val="90000"/>
              <a:buChar char="o"/>
              <a:defRPr sz="2400" b="1">
                <a:solidFill>
                  <a:srgbClr val="003300"/>
                </a:solidFill>
                <a:latin typeface="+mn-lt"/>
              </a:defRPr>
            </a:lvl6pPr>
            <a:lvl7pPr marL="2971800" indent="-228600" algn="l" rtl="0" fontAlgn="base">
              <a:spcBef>
                <a:spcPct val="20000"/>
              </a:spcBef>
              <a:spcAft>
                <a:spcPct val="0"/>
              </a:spcAft>
              <a:buClr>
                <a:srgbClr val="993300"/>
              </a:buClr>
              <a:buSzPct val="90000"/>
              <a:buChar char="o"/>
              <a:defRPr sz="2400" b="1">
                <a:solidFill>
                  <a:srgbClr val="003300"/>
                </a:solidFill>
                <a:latin typeface="+mn-lt"/>
              </a:defRPr>
            </a:lvl7pPr>
            <a:lvl8pPr marL="3429000" indent="-228600" algn="l" rtl="0" fontAlgn="base">
              <a:spcBef>
                <a:spcPct val="20000"/>
              </a:spcBef>
              <a:spcAft>
                <a:spcPct val="0"/>
              </a:spcAft>
              <a:buClr>
                <a:srgbClr val="993300"/>
              </a:buClr>
              <a:buSzPct val="90000"/>
              <a:buChar char="o"/>
              <a:defRPr sz="2400" b="1">
                <a:solidFill>
                  <a:srgbClr val="003300"/>
                </a:solidFill>
                <a:latin typeface="+mn-lt"/>
              </a:defRPr>
            </a:lvl8pPr>
            <a:lvl9pPr marL="3886200" indent="-228600" algn="l" rtl="0" fontAlgn="base">
              <a:spcBef>
                <a:spcPct val="20000"/>
              </a:spcBef>
              <a:spcAft>
                <a:spcPct val="0"/>
              </a:spcAft>
              <a:buClr>
                <a:srgbClr val="993300"/>
              </a:buClr>
              <a:buSzPct val="90000"/>
              <a:buChar char="o"/>
              <a:defRPr sz="2400" b="1">
                <a:solidFill>
                  <a:srgbClr val="003300"/>
                </a:solidFill>
                <a:latin typeface="+mn-lt"/>
              </a:defRPr>
            </a:lvl9pPr>
          </a:lstStyle>
          <a:p>
            <a:pPr marL="0" indent="0">
              <a:buNone/>
            </a:pPr>
            <a:r>
              <a:rPr lang="en-US" sz="2000" b="0" kern="0" dirty="0"/>
              <a:t>Restoration Retreat Putting together a Bluetooth Speaker</a:t>
            </a:r>
          </a:p>
        </p:txBody>
      </p:sp>
      <p:pic>
        <p:nvPicPr>
          <p:cNvPr id="10" name="Picture Placeholder 4"/>
          <p:cNvPicPr>
            <a:picLocks noChangeAspect="1"/>
          </p:cNvPicPr>
          <p:nvPr/>
        </p:nvPicPr>
        <p:blipFill>
          <a:blip r:embed="rId4" cstate="print">
            <a:extLst>
              <a:ext uri="{28A0092B-C50C-407E-A947-70E740481C1C}">
                <a14:useLocalDpi xmlns:a14="http://schemas.microsoft.com/office/drawing/2010/main" val="0"/>
              </a:ext>
            </a:extLst>
          </a:blip>
          <a:srcRect t="21875" b="21875"/>
          <a:stretch>
            <a:fillRect/>
          </a:stretch>
        </p:blipFill>
        <p:spPr bwMode="auto">
          <a:xfrm>
            <a:off x="4800600" y="1364384"/>
            <a:ext cx="3773488" cy="167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3"/>
          <p:cNvSpPr txBox="1">
            <a:spLocks/>
          </p:cNvSpPr>
          <p:nvPr/>
        </p:nvSpPr>
        <p:spPr>
          <a:xfrm>
            <a:off x="5123656" y="3038475"/>
            <a:ext cx="3773488" cy="1066800"/>
          </a:xfrm>
          <a:prstGeom prst="rect">
            <a:avLst/>
          </a:prstGeom>
        </p:spPr>
        <p:txBody>
          <a:bodyPr>
            <a:noAutofit/>
          </a:bodyPr>
          <a:lstStyle>
            <a:lvl1pPr marL="342900" indent="-342900" algn="l" rtl="0" eaLnBrk="0" fontAlgn="base" hangingPunct="0">
              <a:spcBef>
                <a:spcPct val="20000"/>
              </a:spcBef>
              <a:spcAft>
                <a:spcPct val="0"/>
              </a:spcAft>
              <a:buClr>
                <a:srgbClr val="993300"/>
              </a:buClr>
              <a:buSzPct val="90000"/>
              <a:buFont typeface="Wingdings" pitchFamily="2" charset="2"/>
              <a:buChar char="Ø"/>
              <a:defRPr sz="2400" b="1">
                <a:solidFill>
                  <a:srgbClr val="003300"/>
                </a:solidFill>
                <a:latin typeface="+mn-lt"/>
                <a:ea typeface="+mn-ea"/>
                <a:cs typeface="+mn-cs"/>
              </a:defRPr>
            </a:lvl1pPr>
            <a:lvl2pPr marL="742950" indent="-285750" algn="l" rtl="0" eaLnBrk="0" fontAlgn="base" hangingPunct="0">
              <a:spcBef>
                <a:spcPct val="20000"/>
              </a:spcBef>
              <a:spcAft>
                <a:spcPct val="0"/>
              </a:spcAft>
              <a:buClr>
                <a:srgbClr val="993300"/>
              </a:buClr>
              <a:buSzPct val="90000"/>
              <a:buFont typeface="Wingdings" pitchFamily="2" charset="2"/>
              <a:buChar char="§"/>
              <a:defRPr sz="2400" b="1">
                <a:solidFill>
                  <a:srgbClr val="003300"/>
                </a:solidFill>
                <a:latin typeface="+mn-lt"/>
              </a:defRPr>
            </a:lvl2pPr>
            <a:lvl3pPr marL="11430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3pPr>
            <a:lvl4pPr marL="16002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4pPr>
            <a:lvl5pPr marL="2057400" indent="-228600" algn="l" rtl="0" eaLnBrk="0" fontAlgn="base" hangingPunct="0">
              <a:spcBef>
                <a:spcPct val="20000"/>
              </a:spcBef>
              <a:spcAft>
                <a:spcPct val="0"/>
              </a:spcAft>
              <a:buClr>
                <a:srgbClr val="993300"/>
              </a:buClr>
              <a:buSzPct val="90000"/>
              <a:buChar char="o"/>
              <a:defRPr sz="2400" b="1">
                <a:solidFill>
                  <a:srgbClr val="003300"/>
                </a:solidFill>
                <a:latin typeface="+mn-lt"/>
              </a:defRPr>
            </a:lvl5pPr>
            <a:lvl6pPr marL="2514600" indent="-228600" algn="l" rtl="0" fontAlgn="base">
              <a:spcBef>
                <a:spcPct val="20000"/>
              </a:spcBef>
              <a:spcAft>
                <a:spcPct val="0"/>
              </a:spcAft>
              <a:buClr>
                <a:srgbClr val="993300"/>
              </a:buClr>
              <a:buSzPct val="90000"/>
              <a:buChar char="o"/>
              <a:defRPr sz="2400" b="1">
                <a:solidFill>
                  <a:srgbClr val="003300"/>
                </a:solidFill>
                <a:latin typeface="+mn-lt"/>
              </a:defRPr>
            </a:lvl6pPr>
            <a:lvl7pPr marL="2971800" indent="-228600" algn="l" rtl="0" fontAlgn="base">
              <a:spcBef>
                <a:spcPct val="20000"/>
              </a:spcBef>
              <a:spcAft>
                <a:spcPct val="0"/>
              </a:spcAft>
              <a:buClr>
                <a:srgbClr val="993300"/>
              </a:buClr>
              <a:buSzPct val="90000"/>
              <a:buChar char="o"/>
              <a:defRPr sz="2400" b="1">
                <a:solidFill>
                  <a:srgbClr val="003300"/>
                </a:solidFill>
                <a:latin typeface="+mn-lt"/>
              </a:defRPr>
            </a:lvl7pPr>
            <a:lvl8pPr marL="3429000" indent="-228600" algn="l" rtl="0" fontAlgn="base">
              <a:spcBef>
                <a:spcPct val="20000"/>
              </a:spcBef>
              <a:spcAft>
                <a:spcPct val="0"/>
              </a:spcAft>
              <a:buClr>
                <a:srgbClr val="993300"/>
              </a:buClr>
              <a:buSzPct val="90000"/>
              <a:buChar char="o"/>
              <a:defRPr sz="2400" b="1">
                <a:solidFill>
                  <a:srgbClr val="003300"/>
                </a:solidFill>
                <a:latin typeface="+mn-lt"/>
              </a:defRPr>
            </a:lvl8pPr>
            <a:lvl9pPr marL="3886200" indent="-228600" algn="l" rtl="0" fontAlgn="base">
              <a:spcBef>
                <a:spcPct val="20000"/>
              </a:spcBef>
              <a:spcAft>
                <a:spcPct val="0"/>
              </a:spcAft>
              <a:buClr>
                <a:srgbClr val="993300"/>
              </a:buClr>
              <a:buSzPct val="90000"/>
              <a:buChar char="o"/>
              <a:defRPr sz="2400" b="1">
                <a:solidFill>
                  <a:srgbClr val="003300"/>
                </a:solidFill>
                <a:latin typeface="+mn-lt"/>
              </a:defRPr>
            </a:lvl9pPr>
          </a:lstStyle>
          <a:p>
            <a:pPr marL="0" indent="0">
              <a:buNone/>
            </a:pPr>
            <a:r>
              <a:rPr lang="en-US" sz="2000" b="0" kern="0" dirty="0"/>
              <a:t>Retreat Plant Identification</a:t>
            </a:r>
          </a:p>
        </p:txBody>
      </p:sp>
      <p:pic>
        <p:nvPicPr>
          <p:cNvPr id="12" name="Picture Placeholder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036" y="4139334"/>
            <a:ext cx="380581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3"/>
          <p:cNvSpPr txBox="1">
            <a:spLocks/>
          </p:cNvSpPr>
          <p:nvPr/>
        </p:nvSpPr>
        <p:spPr>
          <a:xfrm>
            <a:off x="1752600" y="5815734"/>
            <a:ext cx="2057400" cy="804862"/>
          </a:xfrm>
          <a:prstGeom prst="rect">
            <a:avLst/>
          </a:prstGeom>
        </p:spPr>
        <p:txBody>
          <a:bodyPr>
            <a:normAutofit/>
          </a:bodyPr>
          <a:lstStyle>
            <a:lvl1pPr marL="342900" indent="-342900" algn="l" rtl="0" eaLnBrk="0" fontAlgn="base" hangingPunct="0">
              <a:spcBef>
                <a:spcPct val="20000"/>
              </a:spcBef>
              <a:spcAft>
                <a:spcPct val="0"/>
              </a:spcAft>
              <a:buClr>
                <a:srgbClr val="993300"/>
              </a:buClr>
              <a:buSzPct val="90000"/>
              <a:buFont typeface="Wingdings" pitchFamily="2" charset="2"/>
              <a:buChar char="Ø"/>
              <a:defRPr sz="2400" b="1">
                <a:solidFill>
                  <a:srgbClr val="003300"/>
                </a:solidFill>
                <a:latin typeface="+mn-lt"/>
                <a:ea typeface="+mn-ea"/>
                <a:cs typeface="+mn-cs"/>
              </a:defRPr>
            </a:lvl1pPr>
            <a:lvl2pPr marL="742950" indent="-285750" algn="l" rtl="0" eaLnBrk="0" fontAlgn="base" hangingPunct="0">
              <a:spcBef>
                <a:spcPct val="20000"/>
              </a:spcBef>
              <a:spcAft>
                <a:spcPct val="0"/>
              </a:spcAft>
              <a:buClr>
                <a:srgbClr val="993300"/>
              </a:buClr>
              <a:buSzPct val="90000"/>
              <a:buFont typeface="Wingdings" pitchFamily="2" charset="2"/>
              <a:buChar char="§"/>
              <a:defRPr sz="2400" b="1">
                <a:solidFill>
                  <a:srgbClr val="003300"/>
                </a:solidFill>
                <a:latin typeface="+mn-lt"/>
              </a:defRPr>
            </a:lvl2pPr>
            <a:lvl3pPr marL="11430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3pPr>
            <a:lvl4pPr marL="16002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4pPr>
            <a:lvl5pPr marL="2057400" indent="-228600" algn="l" rtl="0" eaLnBrk="0" fontAlgn="base" hangingPunct="0">
              <a:spcBef>
                <a:spcPct val="20000"/>
              </a:spcBef>
              <a:spcAft>
                <a:spcPct val="0"/>
              </a:spcAft>
              <a:buClr>
                <a:srgbClr val="993300"/>
              </a:buClr>
              <a:buSzPct val="90000"/>
              <a:buChar char="o"/>
              <a:defRPr sz="2400" b="1">
                <a:solidFill>
                  <a:srgbClr val="003300"/>
                </a:solidFill>
                <a:latin typeface="+mn-lt"/>
              </a:defRPr>
            </a:lvl5pPr>
            <a:lvl6pPr marL="2514600" indent="-228600" algn="l" rtl="0" fontAlgn="base">
              <a:spcBef>
                <a:spcPct val="20000"/>
              </a:spcBef>
              <a:spcAft>
                <a:spcPct val="0"/>
              </a:spcAft>
              <a:buClr>
                <a:srgbClr val="993300"/>
              </a:buClr>
              <a:buSzPct val="90000"/>
              <a:buChar char="o"/>
              <a:defRPr sz="2400" b="1">
                <a:solidFill>
                  <a:srgbClr val="003300"/>
                </a:solidFill>
                <a:latin typeface="+mn-lt"/>
              </a:defRPr>
            </a:lvl6pPr>
            <a:lvl7pPr marL="2971800" indent="-228600" algn="l" rtl="0" fontAlgn="base">
              <a:spcBef>
                <a:spcPct val="20000"/>
              </a:spcBef>
              <a:spcAft>
                <a:spcPct val="0"/>
              </a:spcAft>
              <a:buClr>
                <a:srgbClr val="993300"/>
              </a:buClr>
              <a:buSzPct val="90000"/>
              <a:buChar char="o"/>
              <a:defRPr sz="2400" b="1">
                <a:solidFill>
                  <a:srgbClr val="003300"/>
                </a:solidFill>
                <a:latin typeface="+mn-lt"/>
              </a:defRPr>
            </a:lvl7pPr>
            <a:lvl8pPr marL="3429000" indent="-228600" algn="l" rtl="0" fontAlgn="base">
              <a:spcBef>
                <a:spcPct val="20000"/>
              </a:spcBef>
              <a:spcAft>
                <a:spcPct val="0"/>
              </a:spcAft>
              <a:buClr>
                <a:srgbClr val="993300"/>
              </a:buClr>
              <a:buSzPct val="90000"/>
              <a:buChar char="o"/>
              <a:defRPr sz="2400" b="1">
                <a:solidFill>
                  <a:srgbClr val="003300"/>
                </a:solidFill>
                <a:latin typeface="+mn-lt"/>
              </a:defRPr>
            </a:lvl8pPr>
            <a:lvl9pPr marL="3886200" indent="-228600" algn="l" rtl="0" fontAlgn="base">
              <a:spcBef>
                <a:spcPct val="20000"/>
              </a:spcBef>
              <a:spcAft>
                <a:spcPct val="0"/>
              </a:spcAft>
              <a:buClr>
                <a:srgbClr val="993300"/>
              </a:buClr>
              <a:buSzPct val="90000"/>
              <a:buChar char="o"/>
              <a:defRPr sz="2400" b="1">
                <a:solidFill>
                  <a:srgbClr val="003300"/>
                </a:solidFill>
                <a:latin typeface="+mn-lt"/>
              </a:defRPr>
            </a:lvl9pPr>
          </a:lstStyle>
          <a:p>
            <a:pPr marL="0" indent="0">
              <a:buNone/>
            </a:pPr>
            <a:r>
              <a:rPr lang="en-US" sz="2000" b="0" kern="0" dirty="0"/>
              <a:t>Archery</a:t>
            </a:r>
          </a:p>
        </p:txBody>
      </p:sp>
      <p:pic>
        <p:nvPicPr>
          <p:cNvPr id="14" name="Picture Placeholder 4"/>
          <p:cNvPicPr>
            <a:picLocks noChangeAspect="1"/>
          </p:cNvPicPr>
          <p:nvPr/>
        </p:nvPicPr>
        <p:blipFill>
          <a:blip r:embed="rId6" cstate="print">
            <a:extLst>
              <a:ext uri="{28A0092B-C50C-407E-A947-70E740481C1C}">
                <a14:useLocalDpi xmlns:a14="http://schemas.microsoft.com/office/drawing/2010/main" val="0"/>
              </a:ext>
            </a:extLst>
          </a:blip>
          <a:srcRect t="21875" b="21875"/>
          <a:stretch>
            <a:fillRect/>
          </a:stretch>
        </p:blipFill>
        <p:spPr bwMode="auto">
          <a:xfrm>
            <a:off x="4812145" y="4139334"/>
            <a:ext cx="376194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3"/>
          <p:cNvSpPr txBox="1">
            <a:spLocks/>
          </p:cNvSpPr>
          <p:nvPr/>
        </p:nvSpPr>
        <p:spPr>
          <a:xfrm>
            <a:off x="5925344" y="5815734"/>
            <a:ext cx="3218656" cy="627207"/>
          </a:xfrm>
          <a:prstGeom prst="rect">
            <a:avLst/>
          </a:prstGeom>
        </p:spPr>
        <p:txBody>
          <a:bodyPr>
            <a:noAutofit/>
          </a:bodyPr>
          <a:lstStyle>
            <a:lvl1pPr marL="342900" indent="-342900" algn="l" rtl="0" eaLnBrk="0" fontAlgn="base" hangingPunct="0">
              <a:spcBef>
                <a:spcPct val="20000"/>
              </a:spcBef>
              <a:spcAft>
                <a:spcPct val="0"/>
              </a:spcAft>
              <a:buClr>
                <a:srgbClr val="993300"/>
              </a:buClr>
              <a:buSzPct val="90000"/>
              <a:buFont typeface="Wingdings" pitchFamily="2" charset="2"/>
              <a:buChar char="Ø"/>
              <a:defRPr sz="2400" b="1">
                <a:solidFill>
                  <a:srgbClr val="003300"/>
                </a:solidFill>
                <a:latin typeface="+mn-lt"/>
                <a:ea typeface="+mn-ea"/>
                <a:cs typeface="+mn-cs"/>
              </a:defRPr>
            </a:lvl1pPr>
            <a:lvl2pPr marL="742950" indent="-285750" algn="l" rtl="0" eaLnBrk="0" fontAlgn="base" hangingPunct="0">
              <a:spcBef>
                <a:spcPct val="20000"/>
              </a:spcBef>
              <a:spcAft>
                <a:spcPct val="0"/>
              </a:spcAft>
              <a:buClr>
                <a:srgbClr val="993300"/>
              </a:buClr>
              <a:buSzPct val="90000"/>
              <a:buFont typeface="Wingdings" pitchFamily="2" charset="2"/>
              <a:buChar char="§"/>
              <a:defRPr sz="2400" b="1">
                <a:solidFill>
                  <a:srgbClr val="003300"/>
                </a:solidFill>
                <a:latin typeface="+mn-lt"/>
              </a:defRPr>
            </a:lvl2pPr>
            <a:lvl3pPr marL="11430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3pPr>
            <a:lvl4pPr marL="1600200" indent="-228600" algn="l" rtl="0" eaLnBrk="0" fontAlgn="base" hangingPunct="0">
              <a:spcBef>
                <a:spcPct val="20000"/>
              </a:spcBef>
              <a:spcAft>
                <a:spcPct val="0"/>
              </a:spcAft>
              <a:buClr>
                <a:srgbClr val="993300"/>
              </a:buClr>
              <a:buSzPct val="90000"/>
              <a:buChar char="•"/>
              <a:defRPr sz="2400" b="1">
                <a:solidFill>
                  <a:srgbClr val="003300"/>
                </a:solidFill>
                <a:latin typeface="+mn-lt"/>
              </a:defRPr>
            </a:lvl4pPr>
            <a:lvl5pPr marL="2057400" indent="-228600" algn="l" rtl="0" eaLnBrk="0" fontAlgn="base" hangingPunct="0">
              <a:spcBef>
                <a:spcPct val="20000"/>
              </a:spcBef>
              <a:spcAft>
                <a:spcPct val="0"/>
              </a:spcAft>
              <a:buClr>
                <a:srgbClr val="993300"/>
              </a:buClr>
              <a:buSzPct val="90000"/>
              <a:buChar char="o"/>
              <a:defRPr sz="2400" b="1">
                <a:solidFill>
                  <a:srgbClr val="003300"/>
                </a:solidFill>
                <a:latin typeface="+mn-lt"/>
              </a:defRPr>
            </a:lvl5pPr>
            <a:lvl6pPr marL="2514600" indent="-228600" algn="l" rtl="0" fontAlgn="base">
              <a:spcBef>
                <a:spcPct val="20000"/>
              </a:spcBef>
              <a:spcAft>
                <a:spcPct val="0"/>
              </a:spcAft>
              <a:buClr>
                <a:srgbClr val="993300"/>
              </a:buClr>
              <a:buSzPct val="90000"/>
              <a:buChar char="o"/>
              <a:defRPr sz="2400" b="1">
                <a:solidFill>
                  <a:srgbClr val="003300"/>
                </a:solidFill>
                <a:latin typeface="+mn-lt"/>
              </a:defRPr>
            </a:lvl6pPr>
            <a:lvl7pPr marL="2971800" indent="-228600" algn="l" rtl="0" fontAlgn="base">
              <a:spcBef>
                <a:spcPct val="20000"/>
              </a:spcBef>
              <a:spcAft>
                <a:spcPct val="0"/>
              </a:spcAft>
              <a:buClr>
                <a:srgbClr val="993300"/>
              </a:buClr>
              <a:buSzPct val="90000"/>
              <a:buChar char="o"/>
              <a:defRPr sz="2400" b="1">
                <a:solidFill>
                  <a:srgbClr val="003300"/>
                </a:solidFill>
                <a:latin typeface="+mn-lt"/>
              </a:defRPr>
            </a:lvl7pPr>
            <a:lvl8pPr marL="3429000" indent="-228600" algn="l" rtl="0" fontAlgn="base">
              <a:spcBef>
                <a:spcPct val="20000"/>
              </a:spcBef>
              <a:spcAft>
                <a:spcPct val="0"/>
              </a:spcAft>
              <a:buClr>
                <a:srgbClr val="993300"/>
              </a:buClr>
              <a:buSzPct val="90000"/>
              <a:buChar char="o"/>
              <a:defRPr sz="2400" b="1">
                <a:solidFill>
                  <a:srgbClr val="003300"/>
                </a:solidFill>
                <a:latin typeface="+mn-lt"/>
              </a:defRPr>
            </a:lvl8pPr>
            <a:lvl9pPr marL="3886200" indent="-228600" algn="l" rtl="0" fontAlgn="base">
              <a:spcBef>
                <a:spcPct val="20000"/>
              </a:spcBef>
              <a:spcAft>
                <a:spcPct val="0"/>
              </a:spcAft>
              <a:buClr>
                <a:srgbClr val="993300"/>
              </a:buClr>
              <a:buSzPct val="90000"/>
              <a:buChar char="o"/>
              <a:defRPr sz="2400" b="1">
                <a:solidFill>
                  <a:srgbClr val="003300"/>
                </a:solidFill>
                <a:latin typeface="+mn-lt"/>
              </a:defRPr>
            </a:lvl9pPr>
          </a:lstStyle>
          <a:p>
            <a:pPr marL="0" indent="0">
              <a:buNone/>
            </a:pPr>
            <a:r>
              <a:rPr lang="en-US" sz="2000" b="0" kern="0" dirty="0"/>
              <a:t>Bird Watching</a:t>
            </a:r>
          </a:p>
        </p:txBody>
      </p:sp>
    </p:spTree>
    <p:extLst>
      <p:ext uri="{BB962C8B-B14F-4D97-AF65-F5344CB8AC3E}">
        <p14:creationId xmlns:p14="http://schemas.microsoft.com/office/powerpoint/2010/main" val="2467208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371600"/>
            <a:ext cx="8534400" cy="3170099"/>
          </a:xfrm>
          <a:prstGeom prst="rect">
            <a:avLst/>
          </a:prstGeom>
        </p:spPr>
        <p:txBody>
          <a:bodyPr wrap="square">
            <a:spAutoFit/>
          </a:bodyPr>
          <a:lstStyle/>
          <a:p>
            <a:pPr>
              <a:spcBef>
                <a:spcPct val="0"/>
              </a:spcBef>
              <a:buFont typeface="Wingdings" pitchFamily="2" charset="2"/>
              <a:buChar char="Ø"/>
            </a:pPr>
            <a:r>
              <a:rPr lang="en-US" altLang="en-US" dirty="0">
                <a:solidFill>
                  <a:srgbClr val="000000"/>
                </a:solidFill>
              </a:rPr>
              <a:t> </a:t>
            </a:r>
            <a:r>
              <a:rPr lang="en-US" altLang="en-US" sz="2000" dirty="0">
                <a:solidFill>
                  <a:srgbClr val="000000"/>
                </a:solidFill>
              </a:rPr>
              <a:t>Instructors are the most essential component of JROTC</a:t>
            </a:r>
          </a:p>
          <a:p>
            <a:pPr>
              <a:spcBef>
                <a:spcPct val="0"/>
              </a:spcBef>
              <a:buFont typeface="Wingdings" pitchFamily="2" charset="2"/>
              <a:buChar char="Ø"/>
            </a:pPr>
            <a:endParaRPr lang="en-US" altLang="en-US" sz="2000" dirty="0">
              <a:solidFill>
                <a:srgbClr val="000000"/>
              </a:solidFill>
            </a:endParaRPr>
          </a:p>
          <a:p>
            <a:pPr>
              <a:spcBef>
                <a:spcPct val="0"/>
              </a:spcBef>
              <a:buFont typeface="Wingdings" pitchFamily="2" charset="2"/>
              <a:buChar char="Ø"/>
            </a:pPr>
            <a:r>
              <a:rPr lang="en-US" altLang="en-US" sz="2000" dirty="0">
                <a:solidFill>
                  <a:srgbClr val="000000"/>
                </a:solidFill>
              </a:rPr>
              <a:t> The positive impact of JROTC on cadets is demonstrated by our graduates and exposing them to STEM and life after high school</a:t>
            </a:r>
          </a:p>
          <a:p>
            <a:pPr>
              <a:spcBef>
                <a:spcPct val="0"/>
              </a:spcBef>
              <a:buFont typeface="Wingdings" pitchFamily="2" charset="2"/>
              <a:buChar char="Ø"/>
            </a:pPr>
            <a:endParaRPr lang="en-US" altLang="en-US" sz="2000" dirty="0">
              <a:solidFill>
                <a:srgbClr val="000000"/>
              </a:solidFill>
            </a:endParaRPr>
          </a:p>
          <a:p>
            <a:pPr>
              <a:spcBef>
                <a:spcPct val="0"/>
              </a:spcBef>
              <a:buFont typeface="Wingdings" pitchFamily="2" charset="2"/>
              <a:buChar char="Ø"/>
            </a:pPr>
            <a:r>
              <a:rPr lang="en-US" altLang="en-US" sz="2000" dirty="0">
                <a:solidFill>
                  <a:srgbClr val="000000"/>
                </a:solidFill>
              </a:rPr>
              <a:t> JROTC is a leadership program contributing to student development, families, schools, and communities</a:t>
            </a:r>
          </a:p>
          <a:p>
            <a:pPr>
              <a:spcBef>
                <a:spcPct val="0"/>
              </a:spcBef>
              <a:buFont typeface="Wingdings" pitchFamily="2" charset="2"/>
              <a:buChar char="Ø"/>
            </a:pPr>
            <a:endParaRPr lang="en-US" altLang="en-US" sz="2000" dirty="0">
              <a:solidFill>
                <a:srgbClr val="000000"/>
              </a:solidFill>
            </a:endParaRPr>
          </a:p>
          <a:p>
            <a:pPr>
              <a:spcBef>
                <a:spcPct val="0"/>
              </a:spcBef>
              <a:buFont typeface="Wingdings" pitchFamily="2" charset="2"/>
              <a:buChar char="Ø"/>
            </a:pPr>
            <a:r>
              <a:rPr lang="en-US" altLang="en-US" sz="2000" dirty="0">
                <a:solidFill>
                  <a:srgbClr val="000000"/>
                </a:solidFill>
              </a:rPr>
              <a:t> JPS fully supports JROTC instructors, students, STEM programs, and all events</a:t>
            </a:r>
          </a:p>
        </p:txBody>
      </p:sp>
      <p:sp>
        <p:nvSpPr>
          <p:cNvPr id="3" name="TextBox 2"/>
          <p:cNvSpPr txBox="1"/>
          <p:nvPr/>
        </p:nvSpPr>
        <p:spPr>
          <a:xfrm>
            <a:off x="2057397" y="218144"/>
            <a:ext cx="4419601" cy="584775"/>
          </a:xfrm>
          <a:prstGeom prst="rect">
            <a:avLst/>
          </a:prstGeom>
          <a:noFill/>
        </p:spPr>
        <p:txBody>
          <a:bodyPr wrap="square" rtlCol="0">
            <a:spAutoFit/>
          </a:bodyPr>
          <a:lstStyle/>
          <a:p>
            <a:pPr algn="ctr"/>
            <a:r>
              <a:rPr lang="en-US" sz="3200" b="1" i="1" dirty="0">
                <a:solidFill>
                  <a:srgbClr val="000000"/>
                </a:solidFill>
                <a:effectLst>
                  <a:outerShdw blurRad="38100" dist="38100" dir="2700000" algn="tl">
                    <a:srgbClr val="000000">
                      <a:alpha val="43137"/>
                    </a:srgbClr>
                  </a:outerShdw>
                </a:effectLst>
              </a:rPr>
              <a:t>In Conclusion</a:t>
            </a:r>
          </a:p>
        </p:txBody>
      </p:sp>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397" y="4267200"/>
            <a:ext cx="272415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7128" y="4227945"/>
            <a:ext cx="28194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JPS Introduces New Logo, Refreshes Br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064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1118244" y="326654"/>
            <a:ext cx="7162800" cy="533400"/>
          </a:xfrm>
        </p:spPr>
        <p:txBody>
          <a:bodyPr lIns="90488" tIns="44450" rIns="90488" bIns="44450"/>
          <a:lstStyle/>
          <a:p>
            <a:pPr eaLnBrk="1" hangingPunct="1">
              <a:defRPr/>
            </a:pPr>
            <a:r>
              <a:rPr lang="en-US" dirty="0">
                <a:solidFill>
                  <a:schemeClr val="tx1"/>
                </a:solidFill>
              </a:rPr>
              <a:t>JROTC Mission</a:t>
            </a:r>
          </a:p>
        </p:txBody>
      </p:sp>
      <p:pic>
        <p:nvPicPr>
          <p:cNvPr id="10243" name="Picture 3" descr="jrotc_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43" y="1473829"/>
            <a:ext cx="822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2590800" y="3048000"/>
            <a:ext cx="54864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Clr>
                <a:srgbClr val="993300"/>
              </a:buClr>
              <a:buSzPct val="90000"/>
              <a:buFont typeface="Wingdings" pitchFamily="2" charset="2"/>
              <a:buChar char="Ø"/>
              <a:defRPr sz="2400" b="1">
                <a:solidFill>
                  <a:srgbClr val="003300"/>
                </a:solidFill>
                <a:latin typeface="Arial" pitchFamily="34" charset="0"/>
              </a:defRPr>
            </a:lvl1pPr>
            <a:lvl2pPr marL="742950" indent="-285750" eaLnBrk="0" hangingPunct="0">
              <a:spcBef>
                <a:spcPct val="20000"/>
              </a:spcBef>
              <a:buClr>
                <a:srgbClr val="993300"/>
              </a:buClr>
              <a:buSzPct val="90000"/>
              <a:buFont typeface="Wingdings" pitchFamily="2" charset="2"/>
              <a:buChar char="§"/>
              <a:defRPr sz="2400" b="1">
                <a:solidFill>
                  <a:srgbClr val="003300"/>
                </a:solidFill>
                <a:latin typeface="Arial" pitchFamily="34" charset="0"/>
              </a:defRPr>
            </a:lvl2pPr>
            <a:lvl3pPr marL="1143000" indent="-228600" eaLnBrk="0" hangingPunct="0">
              <a:spcBef>
                <a:spcPct val="20000"/>
              </a:spcBef>
              <a:buClr>
                <a:srgbClr val="993300"/>
              </a:buClr>
              <a:buSzPct val="90000"/>
              <a:buChar char="–"/>
              <a:defRPr sz="2400" b="1">
                <a:solidFill>
                  <a:srgbClr val="003300"/>
                </a:solidFill>
                <a:latin typeface="Arial" pitchFamily="34" charset="0"/>
              </a:defRPr>
            </a:lvl3pPr>
            <a:lvl4pPr marL="1600200" indent="-228600" eaLnBrk="0" hangingPunct="0">
              <a:spcBef>
                <a:spcPct val="20000"/>
              </a:spcBef>
              <a:buClr>
                <a:srgbClr val="993300"/>
              </a:buClr>
              <a:buSzPct val="90000"/>
              <a:buChar char="•"/>
              <a:defRPr sz="2400" b="1">
                <a:solidFill>
                  <a:srgbClr val="003300"/>
                </a:solidFill>
                <a:latin typeface="Arial" pitchFamily="34" charset="0"/>
              </a:defRPr>
            </a:lvl4pPr>
            <a:lvl5pPr marL="2057400" indent="-228600" eaLnBrk="0" hangingPunct="0">
              <a:spcBef>
                <a:spcPct val="20000"/>
              </a:spcBef>
              <a:buClr>
                <a:srgbClr val="993300"/>
              </a:buClr>
              <a:buSzPct val="90000"/>
              <a:buChar char="o"/>
              <a:defRPr sz="2400" b="1">
                <a:solidFill>
                  <a:srgbClr val="003300"/>
                </a:solidFill>
                <a:latin typeface="Arial" pitchFamily="34" charset="0"/>
              </a:defRPr>
            </a:lvl5pPr>
            <a:lvl6pPr marL="25146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6pPr>
            <a:lvl7pPr marL="29718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7pPr>
            <a:lvl8pPr marL="34290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8pPr>
            <a:lvl9pPr marL="38862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9pPr>
          </a:lstStyle>
          <a:p>
            <a:pPr fontAlgn="base">
              <a:lnSpc>
                <a:spcPct val="90000"/>
              </a:lnSpc>
              <a:spcBef>
                <a:spcPct val="0"/>
              </a:spcBef>
              <a:spcAft>
                <a:spcPct val="0"/>
              </a:spcAft>
              <a:buClrTx/>
              <a:buSzTx/>
              <a:buFontTx/>
              <a:buNone/>
            </a:pPr>
            <a:r>
              <a:rPr lang="en-US" altLang="en-US" sz="2000" dirty="0"/>
              <a:t> </a:t>
            </a:r>
            <a:endParaRPr lang="en-US" altLang="en-US" sz="1600" dirty="0"/>
          </a:p>
        </p:txBody>
      </p:sp>
      <p:sp>
        <p:nvSpPr>
          <p:cNvPr id="10246" name="Text Box 6"/>
          <p:cNvSpPr txBox="1">
            <a:spLocks noChangeArrowheads="1"/>
          </p:cNvSpPr>
          <p:nvPr/>
        </p:nvSpPr>
        <p:spPr bwMode="auto">
          <a:xfrm>
            <a:off x="584843" y="3836029"/>
            <a:ext cx="84526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993300"/>
              </a:buClr>
              <a:buSzPct val="90000"/>
              <a:buFont typeface="Wingdings" pitchFamily="2" charset="2"/>
              <a:buChar char="Ø"/>
              <a:defRPr sz="2400" b="1">
                <a:solidFill>
                  <a:srgbClr val="003300"/>
                </a:solidFill>
                <a:latin typeface="Arial" pitchFamily="34" charset="0"/>
              </a:defRPr>
            </a:lvl1pPr>
            <a:lvl2pPr marL="742950" indent="-285750" eaLnBrk="0" hangingPunct="0">
              <a:spcBef>
                <a:spcPct val="20000"/>
              </a:spcBef>
              <a:buClr>
                <a:srgbClr val="993300"/>
              </a:buClr>
              <a:buSzPct val="90000"/>
              <a:buFont typeface="Wingdings" pitchFamily="2" charset="2"/>
              <a:buChar char="§"/>
              <a:defRPr sz="2400" b="1">
                <a:solidFill>
                  <a:srgbClr val="003300"/>
                </a:solidFill>
                <a:latin typeface="Arial" pitchFamily="34" charset="0"/>
              </a:defRPr>
            </a:lvl2pPr>
            <a:lvl3pPr marL="1143000" indent="-228600" eaLnBrk="0" hangingPunct="0">
              <a:spcBef>
                <a:spcPct val="20000"/>
              </a:spcBef>
              <a:buClr>
                <a:srgbClr val="993300"/>
              </a:buClr>
              <a:buSzPct val="90000"/>
              <a:buChar char="–"/>
              <a:defRPr sz="2400" b="1">
                <a:solidFill>
                  <a:srgbClr val="003300"/>
                </a:solidFill>
                <a:latin typeface="Arial" pitchFamily="34" charset="0"/>
              </a:defRPr>
            </a:lvl3pPr>
            <a:lvl4pPr marL="1600200" indent="-228600" eaLnBrk="0" hangingPunct="0">
              <a:spcBef>
                <a:spcPct val="20000"/>
              </a:spcBef>
              <a:buClr>
                <a:srgbClr val="993300"/>
              </a:buClr>
              <a:buSzPct val="90000"/>
              <a:buChar char="•"/>
              <a:defRPr sz="2400" b="1">
                <a:solidFill>
                  <a:srgbClr val="003300"/>
                </a:solidFill>
                <a:latin typeface="Arial" pitchFamily="34" charset="0"/>
              </a:defRPr>
            </a:lvl4pPr>
            <a:lvl5pPr marL="2057400" indent="-228600" eaLnBrk="0" hangingPunct="0">
              <a:spcBef>
                <a:spcPct val="20000"/>
              </a:spcBef>
              <a:buClr>
                <a:srgbClr val="993300"/>
              </a:buClr>
              <a:buSzPct val="90000"/>
              <a:buChar char="o"/>
              <a:defRPr sz="2400" b="1">
                <a:solidFill>
                  <a:srgbClr val="003300"/>
                </a:solidFill>
                <a:latin typeface="Arial" pitchFamily="34" charset="0"/>
              </a:defRPr>
            </a:lvl5pPr>
            <a:lvl6pPr marL="25146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6pPr>
            <a:lvl7pPr marL="29718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7pPr>
            <a:lvl8pPr marL="34290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8pPr>
            <a:lvl9pPr marL="3886200" indent="-228600" eaLnBrk="0" fontAlgn="base" hangingPunct="0">
              <a:spcBef>
                <a:spcPct val="20000"/>
              </a:spcBef>
              <a:spcAft>
                <a:spcPct val="0"/>
              </a:spcAft>
              <a:buClr>
                <a:srgbClr val="993300"/>
              </a:buClr>
              <a:buSzPct val="90000"/>
              <a:buChar char="o"/>
              <a:defRPr sz="2400" b="1">
                <a:solidFill>
                  <a:srgbClr val="003300"/>
                </a:solidFill>
                <a:latin typeface="Arial" pitchFamily="34" charset="0"/>
              </a:defRPr>
            </a:lvl9pPr>
          </a:lstStyle>
          <a:p>
            <a:pPr eaLnBrk="1" fontAlgn="base" hangingPunct="1">
              <a:spcBef>
                <a:spcPct val="0"/>
              </a:spcBef>
              <a:spcAft>
                <a:spcPct val="0"/>
              </a:spcAft>
              <a:buClrTx/>
              <a:buSzTx/>
              <a:buFontTx/>
              <a:buNone/>
            </a:pPr>
            <a:r>
              <a:rPr lang="en-US" altLang="en-US" i="1" dirty="0">
                <a:solidFill>
                  <a:srgbClr val="E4462C"/>
                </a:solidFill>
              </a:rPr>
              <a:t>…Motivate Young People Through Caring Leadership </a:t>
            </a:r>
          </a:p>
          <a:p>
            <a:pPr eaLnBrk="1" fontAlgn="base" hangingPunct="1">
              <a:spcBef>
                <a:spcPct val="0"/>
              </a:spcBef>
              <a:spcAft>
                <a:spcPct val="0"/>
              </a:spcAft>
              <a:buClrTx/>
              <a:buSzTx/>
              <a:buFontTx/>
              <a:buNone/>
            </a:pPr>
            <a:r>
              <a:rPr lang="en-US" altLang="en-US" i="1" dirty="0">
                <a:solidFill>
                  <a:srgbClr val="E4462C"/>
                </a:solidFill>
              </a:rPr>
              <a:t>and Positive Influence to Be Better Citizens For Life-Long Service to the Community and to produce outstanding scholars.</a:t>
            </a:r>
          </a:p>
          <a:p>
            <a:pPr eaLnBrk="1" fontAlgn="base" hangingPunct="1">
              <a:spcBef>
                <a:spcPct val="0"/>
              </a:spcBef>
              <a:spcAft>
                <a:spcPct val="0"/>
              </a:spcAft>
              <a:buClrTx/>
              <a:buSzTx/>
              <a:buFontTx/>
              <a:buNone/>
            </a:pPr>
            <a:endParaRPr lang="en-US" altLang="en-US" b="0" dirty="0">
              <a:solidFill>
                <a:srgbClr val="000000"/>
              </a:solidFill>
              <a:cs typeface="Arial" panose="020B0604020202020204" pitchFamily="34" charset="0"/>
            </a:endParaRPr>
          </a:p>
        </p:txBody>
      </p:sp>
      <p:pic>
        <p:nvPicPr>
          <p:cNvPr id="7" name="Picture 2" descr="JPS Introduces New Logo, Refreshes Br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1873" y="-5855"/>
            <a:ext cx="1072127"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C24F1-443B-4812-AA39-FAAF31679895}"/>
              </a:ext>
            </a:extLst>
          </p:cNvPr>
          <p:cNvSpPr>
            <a:spLocks noGrp="1"/>
          </p:cNvSpPr>
          <p:nvPr>
            <p:ph type="title" idx="4294967295"/>
          </p:nvPr>
        </p:nvSpPr>
        <p:spPr>
          <a:xfrm>
            <a:off x="1295400" y="47544"/>
            <a:ext cx="3886200" cy="925513"/>
          </a:xfrm>
        </p:spPr>
        <p:txBody>
          <a:bodyPr>
            <a:noAutofit/>
          </a:bodyPr>
          <a:lstStyle/>
          <a:p>
            <a:pPr algn="l"/>
            <a:r>
              <a:rPr lang="en-US" dirty="0">
                <a:latin typeface="Arial" panose="020B0604020202020204" pitchFamily="34" charset="0"/>
                <a:cs typeface="Arial" panose="020B0604020202020204" pitchFamily="34" charset="0"/>
              </a:rPr>
              <a:t>JPS Mission and Core Values</a:t>
            </a:r>
          </a:p>
        </p:txBody>
      </p:sp>
      <p:sp>
        <p:nvSpPr>
          <p:cNvPr id="3" name="Content Placeholder 2">
            <a:extLst>
              <a:ext uri="{FF2B5EF4-FFF2-40B4-BE49-F238E27FC236}">
                <a16:creationId xmlns:a16="http://schemas.microsoft.com/office/drawing/2014/main" id="{9377685D-CF47-457E-B968-8DEFD124B8D9}"/>
              </a:ext>
            </a:extLst>
          </p:cNvPr>
          <p:cNvSpPr>
            <a:spLocks noGrp="1"/>
          </p:cNvSpPr>
          <p:nvPr>
            <p:ph idx="4294967295"/>
          </p:nvPr>
        </p:nvSpPr>
        <p:spPr>
          <a:xfrm>
            <a:off x="381000" y="1408546"/>
            <a:ext cx="8229600" cy="4419600"/>
          </a:xfrm>
        </p:spPr>
        <p:txBody>
          <a:bodyPr>
            <a:noAutofit/>
          </a:bodyPr>
          <a:lstStyle/>
          <a:p>
            <a:pPr marL="0" indent="0" algn="just">
              <a:buNone/>
            </a:pPr>
            <a:r>
              <a:rPr lang="en-US" sz="1100" dirty="0">
                <a:latin typeface="Arial" panose="020B0604020202020204" pitchFamily="34" charset="0"/>
                <a:cs typeface="Arial" panose="020B0604020202020204" pitchFamily="34" charset="0"/>
              </a:rPr>
              <a:t>Equity</a:t>
            </a:r>
          </a:p>
          <a:p>
            <a:pPr algn="just"/>
            <a:r>
              <a:rPr lang="en-US" sz="1100" dirty="0">
                <a:latin typeface="Arial" panose="020B0604020202020204" pitchFamily="34" charset="0"/>
                <a:cs typeface="Arial" panose="020B0604020202020204" pitchFamily="34" charset="0"/>
              </a:rPr>
              <a:t>Our vision of equity, put simply, is "all means all." We ensure equity by celebrating each scholar's individuality, interests, abilities and talents; providing each scholar in each school with equitable access to high-quality instruction, courses, and resources; and holding high expectations for all scholars to graduate college-ready and career-minded. Similarly, we recognize and value the individual abilities, experiences and talents of our staff; providing all staff with equitable access to opportunities for development and growth; and ensuring that such opportunities are provided through clear and transparent processes.</a:t>
            </a:r>
          </a:p>
          <a:p>
            <a:pPr marL="0" indent="0" algn="just">
              <a:buNone/>
            </a:pPr>
            <a:r>
              <a:rPr lang="en-US" sz="1100" dirty="0">
                <a:latin typeface="Arial" panose="020B0604020202020204" pitchFamily="34" charset="0"/>
                <a:cs typeface="Arial" panose="020B0604020202020204" pitchFamily="34" charset="0"/>
              </a:rPr>
              <a:t>Excellence</a:t>
            </a:r>
          </a:p>
          <a:p>
            <a:pPr algn="just"/>
            <a:r>
              <a:rPr lang="en-US" sz="1100" dirty="0">
                <a:latin typeface="Arial" panose="020B0604020202020204" pitchFamily="34" charset="0"/>
                <a:cs typeface="Arial" panose="020B0604020202020204" pitchFamily="34" charset="0"/>
              </a:rPr>
              <a:t>High expectations for our scholars help to prepare them for college and career paths. High expectations from and for all adults foster ownership, consistency, and transparency. Every member of our district performs with an attention to detail and the quality that each task demands in order to achieve great outcomes.</a:t>
            </a:r>
          </a:p>
          <a:p>
            <a:pPr marL="0" indent="0" algn="just">
              <a:buNone/>
            </a:pPr>
            <a:r>
              <a:rPr lang="en-US" sz="1100" dirty="0">
                <a:latin typeface="Arial" panose="020B0604020202020204" pitchFamily="34" charset="0"/>
                <a:cs typeface="Arial" panose="020B0604020202020204" pitchFamily="34" charset="0"/>
              </a:rPr>
              <a:t>Growth Mindset</a:t>
            </a:r>
          </a:p>
          <a:p>
            <a:pPr algn="just"/>
            <a:r>
              <a:rPr lang="en-US" sz="1100" dirty="0">
                <a:latin typeface="Arial" panose="020B0604020202020204" pitchFamily="34" charset="0"/>
                <a:cs typeface="Arial" panose="020B0604020202020204" pitchFamily="34" charset="0"/>
              </a:rPr>
              <a:t>Our leaders—scholars and staff—thrive in environments where belief in their abilities is affirmed. Everyone in the organization embraces the ideal that effort and perseverance lead to success.</a:t>
            </a:r>
          </a:p>
          <a:p>
            <a:pPr marL="0" indent="0" algn="just">
              <a:buNone/>
            </a:pPr>
            <a:r>
              <a:rPr lang="en-US" sz="1100" dirty="0">
                <a:latin typeface="Arial" panose="020B0604020202020204" pitchFamily="34" charset="0"/>
                <a:cs typeface="Arial" panose="020B0604020202020204" pitchFamily="34" charset="0"/>
              </a:rPr>
              <a:t>Relationships</a:t>
            </a:r>
          </a:p>
          <a:p>
            <a:pPr algn="just"/>
            <a:r>
              <a:rPr lang="en-US" sz="1100" dirty="0">
                <a:latin typeface="Arial" panose="020B0604020202020204" pitchFamily="34" charset="0"/>
                <a:cs typeface="Arial" panose="020B0604020202020204" pitchFamily="34" charset="0"/>
              </a:rPr>
              <a:t>It is essential to develop relationships through mutual respect of culture, social context, and community. This allows us to create a community of safety, trust, productive vulnerability, and genuine connection as we celebrate successes and value opportunities for constructive feedback.</a:t>
            </a:r>
          </a:p>
          <a:p>
            <a:pPr marL="0" indent="0" algn="just">
              <a:buNone/>
            </a:pPr>
            <a:r>
              <a:rPr lang="en-US" sz="1100" dirty="0">
                <a:latin typeface="Arial" panose="020B0604020202020204" pitchFamily="34" charset="0"/>
                <a:cs typeface="Arial" panose="020B0604020202020204" pitchFamily="34" charset="0"/>
              </a:rPr>
              <a:t>Relevance</a:t>
            </a:r>
          </a:p>
          <a:p>
            <a:pPr algn="just"/>
            <a:r>
              <a:rPr lang="en-US" sz="1100" dirty="0">
                <a:latin typeface="Arial" panose="020B0604020202020204" pitchFamily="34" charset="0"/>
                <a:cs typeface="Arial" panose="020B0604020202020204" pitchFamily="34" charset="0"/>
              </a:rPr>
              <a:t>Scholars experience relevant education that is engaging, motivating, and inspiring, leading to a lifelong commitment to learning. Our scholars must learn to connect with each other, the larger community, and the 21st-century world, ultimately developing agency to contribute to positive change in Jackson, in Mississippi, and in the world.</a:t>
            </a:r>
          </a:p>
          <a:p>
            <a:pPr marL="0" indent="0" algn="just">
              <a:buNone/>
            </a:pPr>
            <a:r>
              <a:rPr lang="en-US" sz="1100" dirty="0">
                <a:latin typeface="Arial" panose="020B0604020202020204" pitchFamily="34" charset="0"/>
                <a:cs typeface="Arial" panose="020B0604020202020204" pitchFamily="34" charset="0"/>
              </a:rPr>
              <a:t>Positive &amp; Respectful Culture</a:t>
            </a:r>
          </a:p>
          <a:p>
            <a:pPr algn="just"/>
            <a:r>
              <a:rPr lang="en-US" sz="1100" dirty="0">
                <a:latin typeface="Arial" panose="020B0604020202020204" pitchFamily="34" charset="0"/>
                <a:cs typeface="Arial" panose="020B0604020202020204" pitchFamily="34" charset="0"/>
              </a:rPr>
              <a:t>Scholars and staff thrive in learning environments where growth and achievement are the highest priorities and climates are safe, positive, and respectful. These environments engage and excite all scholars, leaving them hungry for more knowledge. All adults contribute to a positive and respectful culture allowing them to experience more productivity, increased retention, and joy at work.</a:t>
            </a:r>
          </a:p>
          <a:p>
            <a:endParaRPr lang="en-US" sz="1100" dirty="0">
              <a:latin typeface="Arial" panose="020B0604020202020204" pitchFamily="34" charset="0"/>
              <a:cs typeface="Arial" panose="020B0604020202020204" pitchFamily="34" charset="0"/>
            </a:endParaRPr>
          </a:p>
        </p:txBody>
      </p:sp>
      <p:sp>
        <p:nvSpPr>
          <p:cNvPr id="8" name="Text Box 14"/>
          <p:cNvSpPr txBox="1">
            <a:spLocks noChangeArrowheads="1"/>
          </p:cNvSpPr>
          <p:nvPr/>
        </p:nvSpPr>
        <p:spPr bwMode="auto">
          <a:xfrm>
            <a:off x="5029200" y="66665"/>
            <a:ext cx="2936621" cy="93871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000" b="1">
                <a:solidFill>
                  <a:schemeClr val="tx1"/>
                </a:solidFill>
                <a:latin typeface="Times New Roman" panose="02020603050405020304" pitchFamily="18" charset="0"/>
                <a:cs typeface="Arial" panose="020B0604020202020204" pitchFamily="34" charset="0"/>
              </a:defRPr>
            </a:lvl1pPr>
            <a:lvl2pPr marL="742950" indent="-285750">
              <a:defRPr sz="2000" b="1">
                <a:solidFill>
                  <a:schemeClr val="tx1"/>
                </a:solidFill>
                <a:latin typeface="Times New Roman" panose="02020603050405020304" pitchFamily="18" charset="0"/>
                <a:cs typeface="Arial" panose="020B0604020202020204" pitchFamily="34" charset="0"/>
              </a:defRPr>
            </a:lvl2pPr>
            <a:lvl3pPr marL="1143000" indent="-228600">
              <a:defRPr sz="2000" b="1">
                <a:solidFill>
                  <a:schemeClr val="tx1"/>
                </a:solidFill>
                <a:latin typeface="Times New Roman" panose="02020603050405020304" pitchFamily="18" charset="0"/>
                <a:cs typeface="Arial" panose="020B0604020202020204" pitchFamily="34" charset="0"/>
              </a:defRPr>
            </a:lvl3pPr>
            <a:lvl4pPr marL="1600200" indent="-228600">
              <a:defRPr sz="2000" b="1">
                <a:solidFill>
                  <a:schemeClr val="tx1"/>
                </a:solidFill>
                <a:latin typeface="Times New Roman" panose="02020603050405020304" pitchFamily="18" charset="0"/>
                <a:cs typeface="Arial" panose="020B0604020202020204" pitchFamily="34" charset="0"/>
              </a:defRPr>
            </a:lvl4pPr>
            <a:lvl5pPr marL="2057400" indent="-228600">
              <a:defRPr sz="20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sz="1100" dirty="0">
                <a:latin typeface="Arial" panose="020B0604020202020204" pitchFamily="34" charset="0"/>
              </a:rPr>
              <a:t>“We develop scholars through world-class learning experience to attain an exceptional knowledge base, critical and relevant skill sets, and the necessary dispositions for great success.”</a:t>
            </a:r>
          </a:p>
        </p:txBody>
      </p:sp>
      <p:pic>
        <p:nvPicPr>
          <p:cNvPr id="9" name="Picture 2" descr="JPS Introduces New Logo, Refreshes Br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873" y="-5855"/>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434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28800" y="4343400"/>
            <a:ext cx="57150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1"/>
          </p:nvPr>
        </p:nvSpPr>
        <p:spPr/>
        <p:txBody>
          <a:bodyPr/>
          <a:lstStyle/>
          <a:p>
            <a:pPr>
              <a:defRPr/>
            </a:pPr>
            <a:endParaRPr lang="en-US" dirty="0"/>
          </a:p>
          <a:p>
            <a:pPr>
              <a:defRPr/>
            </a:pPr>
            <a:fld id="{9BE42432-7C0D-4184-B355-8A7E58FF877F}" type="slidenum">
              <a:rPr lang="en-US" smtClean="0"/>
              <a:pPr>
                <a:defRPr/>
              </a:pPr>
              <a:t>5</a:t>
            </a:fld>
            <a:endParaRPr lang="en-US" dirty="0"/>
          </a:p>
        </p:txBody>
      </p:sp>
      <p:sp>
        <p:nvSpPr>
          <p:cNvPr id="3" name="Rectangle 2"/>
          <p:cNvSpPr/>
          <p:nvPr/>
        </p:nvSpPr>
        <p:spPr>
          <a:xfrm>
            <a:off x="549772" y="1292662"/>
            <a:ext cx="8289427" cy="830997"/>
          </a:xfrm>
          <a:prstGeom prst="rect">
            <a:avLst/>
          </a:prstGeom>
        </p:spPr>
        <p:txBody>
          <a:bodyPr wrap="square">
            <a:spAutoFit/>
          </a:bodyPr>
          <a:lstStyle/>
          <a:p>
            <a:pPr algn="just"/>
            <a:r>
              <a:rPr lang="en-US" sz="1600" b="1" dirty="0">
                <a:solidFill>
                  <a:srgbClr val="000000"/>
                </a:solidFill>
              </a:rPr>
              <a:t>Goal 1: By October 1 of each academic school year, a minimum of 50% of LET 1 cadets will advance to LET 2, a minimum of 35% of those LET 2 cadets will advance to LET 3, and a minimum of 40% of those LET 3 cadets will advance to LET 4.</a:t>
            </a:r>
            <a:endParaRPr lang="en-US" sz="1600" b="1" dirty="0"/>
          </a:p>
        </p:txBody>
      </p:sp>
      <p:sp>
        <p:nvSpPr>
          <p:cNvPr id="4" name="TextBox 3"/>
          <p:cNvSpPr txBox="1"/>
          <p:nvPr/>
        </p:nvSpPr>
        <p:spPr>
          <a:xfrm>
            <a:off x="1447800" y="304800"/>
            <a:ext cx="6629400" cy="584775"/>
          </a:xfrm>
          <a:prstGeom prst="rect">
            <a:avLst/>
          </a:prstGeom>
          <a:noFill/>
        </p:spPr>
        <p:txBody>
          <a:bodyPr wrap="square" rtlCol="0">
            <a:spAutoFit/>
          </a:bodyPr>
          <a:lstStyle/>
          <a:p>
            <a:pPr algn="ctr"/>
            <a:r>
              <a:rPr lang="en-US" sz="3200" b="1" i="1" dirty="0">
                <a:effectLst>
                  <a:outerShdw blurRad="38100" dist="38100" dir="2700000" algn="tl">
                    <a:srgbClr val="000000">
                      <a:alpha val="43137"/>
                    </a:srgbClr>
                  </a:outerShdw>
                </a:effectLst>
              </a:rPr>
              <a:t>JROTC Districtwide Goals </a:t>
            </a:r>
          </a:p>
        </p:txBody>
      </p:sp>
      <p:sp>
        <p:nvSpPr>
          <p:cNvPr id="5" name="Rectangle 4"/>
          <p:cNvSpPr/>
          <p:nvPr/>
        </p:nvSpPr>
        <p:spPr>
          <a:xfrm>
            <a:off x="531510" y="2057400"/>
            <a:ext cx="8525972" cy="1569660"/>
          </a:xfrm>
          <a:prstGeom prst="rect">
            <a:avLst/>
          </a:prstGeom>
        </p:spPr>
        <p:txBody>
          <a:bodyPr wrap="square">
            <a:spAutoFit/>
          </a:bodyPr>
          <a:lstStyle/>
          <a:p>
            <a:pPr marL="171450" indent="-171450">
              <a:buFont typeface="Arial" panose="020B0604020202020204" pitchFamily="34" charset="0"/>
              <a:buChar char="•"/>
            </a:pPr>
            <a:r>
              <a:rPr lang="en-US" sz="1200" dirty="0">
                <a:solidFill>
                  <a:srgbClr val="000000"/>
                </a:solidFill>
              </a:rPr>
              <a:t>Conducted JROTC demonstrations, displays, information briefings, and JROTC orientations to all 9th, 10th, 11th, and 12th graders and parents. </a:t>
            </a:r>
          </a:p>
          <a:p>
            <a:pPr marL="171450" indent="-171450">
              <a:buFont typeface="Arial" panose="020B0604020202020204" pitchFamily="34" charset="0"/>
              <a:buChar char="•"/>
            </a:pPr>
            <a:r>
              <a:rPr lang="en-US" sz="1200" dirty="0">
                <a:solidFill>
                  <a:srgbClr val="000000"/>
                </a:solidFill>
              </a:rPr>
              <a:t>Conducted follow-up visits to assigned feeder pattern middle schools </a:t>
            </a:r>
          </a:p>
          <a:p>
            <a:pPr marL="171450" indent="-171450">
              <a:buFont typeface="Arial" panose="020B0604020202020204" pitchFamily="34" charset="0"/>
              <a:buChar char="•"/>
            </a:pPr>
            <a:r>
              <a:rPr lang="en-US" sz="1200" dirty="0">
                <a:solidFill>
                  <a:srgbClr val="000000"/>
                </a:solidFill>
              </a:rPr>
              <a:t>Requested SAM data for all incoming 9th-grade cohort students in JROTC from counselors and data analysts. (Rosters) </a:t>
            </a:r>
          </a:p>
          <a:p>
            <a:pPr marL="171450" indent="-171450">
              <a:buFont typeface="Arial" panose="020B0604020202020204" pitchFamily="34" charset="0"/>
              <a:buChar char="•"/>
            </a:pPr>
            <a:r>
              <a:rPr lang="en-US" sz="1200" dirty="0">
                <a:solidFill>
                  <a:srgbClr val="000000"/>
                </a:solidFill>
              </a:rPr>
              <a:t>Implemented the Cadet Personal Development Plan (CPDP) for all 9th graders for the first semester and maintained CPDP for all other cadets. </a:t>
            </a:r>
          </a:p>
          <a:p>
            <a:pPr marL="171450" indent="-171450">
              <a:buFont typeface="Arial" panose="020B0604020202020204" pitchFamily="34" charset="0"/>
              <a:buChar char="•"/>
            </a:pPr>
            <a:r>
              <a:rPr lang="en-US" sz="1200" dirty="0">
                <a:solidFill>
                  <a:srgbClr val="000000"/>
                </a:solidFill>
              </a:rPr>
              <a:t>Fostered positive social interactions with parents, students, staff, and community through School Status </a:t>
            </a:r>
          </a:p>
          <a:p>
            <a:pPr marL="171450" indent="-171450">
              <a:buFont typeface="Arial" panose="020B0604020202020204" pitchFamily="34" charset="0"/>
              <a:buChar char="•"/>
            </a:pPr>
            <a:r>
              <a:rPr lang="en-US" sz="1200" dirty="0">
                <a:solidFill>
                  <a:srgbClr val="000000"/>
                </a:solidFill>
              </a:rPr>
              <a:t>Developed cohort tracker to monitor student transitions from one LET level to the next LET level</a:t>
            </a:r>
            <a:endParaRPr lang="en-US" sz="1200" dirty="0"/>
          </a:p>
        </p:txBody>
      </p:sp>
      <p:sp>
        <p:nvSpPr>
          <p:cNvPr id="6" name="Rectangle 5"/>
          <p:cNvSpPr/>
          <p:nvPr/>
        </p:nvSpPr>
        <p:spPr>
          <a:xfrm>
            <a:off x="531510" y="3591164"/>
            <a:ext cx="8599650" cy="584775"/>
          </a:xfrm>
          <a:prstGeom prst="rect">
            <a:avLst/>
          </a:prstGeom>
        </p:spPr>
        <p:txBody>
          <a:bodyPr wrap="square">
            <a:spAutoFit/>
          </a:bodyPr>
          <a:lstStyle/>
          <a:p>
            <a:r>
              <a:rPr lang="en-US" sz="1600" b="1" dirty="0">
                <a:solidFill>
                  <a:srgbClr val="000000"/>
                </a:solidFill>
              </a:rPr>
              <a:t>Goal 2: By May 30, 2024, Junior JROTC cadets (LET 3) will have an average ACT composite score increase from 15.42 to 19.</a:t>
            </a:r>
            <a:endParaRPr lang="en-US" sz="1600" b="1" dirty="0"/>
          </a:p>
        </p:txBody>
      </p:sp>
      <p:sp>
        <p:nvSpPr>
          <p:cNvPr id="7" name="Rectangle 6"/>
          <p:cNvSpPr/>
          <p:nvPr/>
        </p:nvSpPr>
        <p:spPr>
          <a:xfrm>
            <a:off x="549772" y="4109746"/>
            <a:ext cx="8289427" cy="830997"/>
          </a:xfrm>
          <a:prstGeom prst="rect">
            <a:avLst/>
          </a:prstGeom>
        </p:spPr>
        <p:txBody>
          <a:bodyPr wrap="square">
            <a:spAutoFit/>
          </a:bodyPr>
          <a:lstStyle/>
          <a:p>
            <a:pPr marL="171450" indent="-171450">
              <a:buFont typeface="Arial" panose="020B0604020202020204" pitchFamily="34" charset="0"/>
              <a:buChar char="•"/>
            </a:pPr>
            <a:r>
              <a:rPr lang="en-US" sz="1200" dirty="0">
                <a:solidFill>
                  <a:srgbClr val="000000"/>
                </a:solidFill>
              </a:rPr>
              <a:t>Improve ACT scores through cooperation from the following: a. faculty b. staff, c. JROTC cadre, d. parents, e. Get2College,  d. Majority Clarity, e. use Mastery Prep for ACT prep and f. use March2Success prep</a:t>
            </a:r>
          </a:p>
          <a:p>
            <a:pPr marL="171450" indent="-171450">
              <a:buFont typeface="Arial" panose="020B0604020202020204" pitchFamily="34" charset="0"/>
              <a:buChar char="•"/>
            </a:pPr>
            <a:r>
              <a:rPr lang="en-US" sz="1200" dirty="0">
                <a:solidFill>
                  <a:srgbClr val="000000"/>
                </a:solidFill>
              </a:rPr>
              <a:t>Identified all 11th graders and determined their Practice ACT scores in the first semester </a:t>
            </a:r>
          </a:p>
          <a:p>
            <a:pPr marL="171450" indent="-171450">
              <a:buFont typeface="Arial" panose="020B0604020202020204" pitchFamily="34" charset="0"/>
              <a:buChar char="•"/>
            </a:pPr>
            <a:r>
              <a:rPr lang="en-US" sz="1200" dirty="0">
                <a:solidFill>
                  <a:srgbClr val="000000"/>
                </a:solidFill>
              </a:rPr>
              <a:t>Conducted ACT/SAT workshops/practice, tests and completed high school ACT pretests</a:t>
            </a:r>
            <a:endParaRPr lang="en-US" sz="1200" dirty="0"/>
          </a:p>
        </p:txBody>
      </p:sp>
      <p:sp>
        <p:nvSpPr>
          <p:cNvPr id="8" name="Rectangle 7"/>
          <p:cNvSpPr/>
          <p:nvPr/>
        </p:nvSpPr>
        <p:spPr>
          <a:xfrm>
            <a:off x="531509" y="4868436"/>
            <a:ext cx="8525973" cy="584775"/>
          </a:xfrm>
          <a:prstGeom prst="rect">
            <a:avLst/>
          </a:prstGeom>
        </p:spPr>
        <p:txBody>
          <a:bodyPr wrap="square">
            <a:spAutoFit/>
          </a:bodyPr>
          <a:lstStyle/>
          <a:p>
            <a:r>
              <a:rPr lang="en-US" sz="1600" b="1" dirty="0">
                <a:solidFill>
                  <a:srgbClr val="000000"/>
                </a:solidFill>
                <a:cs typeface="Times New Roman" panose="02020603050405020304" pitchFamily="18" charset="0"/>
              </a:rPr>
              <a:t>Thrive Goal: By April 15, 2024, 10% of JROTC cadets with Individualized Education Program (IEP) will hold key leadership positions and attend all STEM summer camps.</a:t>
            </a:r>
            <a:endParaRPr lang="en-US" sz="1600" b="1" dirty="0">
              <a:cs typeface="Times New Roman" panose="02020603050405020304" pitchFamily="18" charset="0"/>
            </a:endParaRPr>
          </a:p>
        </p:txBody>
      </p:sp>
      <p:sp>
        <p:nvSpPr>
          <p:cNvPr id="10" name="Rectangle 9"/>
          <p:cNvSpPr/>
          <p:nvPr/>
        </p:nvSpPr>
        <p:spPr>
          <a:xfrm>
            <a:off x="531508" y="5412766"/>
            <a:ext cx="8599651" cy="1200329"/>
          </a:xfrm>
          <a:prstGeom prst="rect">
            <a:avLst/>
          </a:prstGeom>
        </p:spPr>
        <p:txBody>
          <a:bodyPr wrap="square">
            <a:spAutoFit/>
          </a:bodyPr>
          <a:lstStyle/>
          <a:p>
            <a:pPr marL="171450" indent="-171450">
              <a:buFont typeface="Arial" panose="020B0604020202020204" pitchFamily="34" charset="0"/>
              <a:buChar char="•"/>
            </a:pPr>
            <a:r>
              <a:rPr lang="en-US" sz="1200" dirty="0">
                <a:solidFill>
                  <a:srgbClr val="000000"/>
                </a:solidFill>
                <a:cs typeface="Times New Roman" panose="02020603050405020304" pitchFamily="18" charset="0"/>
              </a:rPr>
              <a:t>Meet with individual school counselors to promote the JROTC programs.</a:t>
            </a:r>
          </a:p>
          <a:p>
            <a:pPr marL="171450" indent="-171450">
              <a:buFont typeface="Arial" panose="020B0604020202020204" pitchFamily="34" charset="0"/>
              <a:buChar char="•"/>
            </a:pPr>
            <a:r>
              <a:rPr lang="en-US" sz="1200" dirty="0">
                <a:cs typeface="Times New Roman" panose="02020603050405020304" pitchFamily="18" charset="0"/>
              </a:rPr>
              <a:t>Use School Status and the Office of Public Engagement to regularly share pertinent information related to the JROTC program.</a:t>
            </a:r>
            <a:r>
              <a:rPr lang="en-US" dirty="0"/>
              <a:t> </a:t>
            </a:r>
          </a:p>
          <a:p>
            <a:pPr marL="171450" indent="-171450">
              <a:buFont typeface="Arial" panose="020B0604020202020204" pitchFamily="34" charset="0"/>
              <a:buChar char="•"/>
            </a:pPr>
            <a:r>
              <a:rPr lang="en-US" sz="1200" dirty="0">
                <a:cs typeface="Times New Roman" panose="02020603050405020304" pitchFamily="18" charset="0"/>
              </a:rPr>
              <a:t>All JROTC instructors will participate in each cadet’s annual IEP review. </a:t>
            </a:r>
          </a:p>
          <a:p>
            <a:pPr marL="171450" indent="-171450">
              <a:buFont typeface="Arial" panose="020B0604020202020204" pitchFamily="34" charset="0"/>
              <a:buChar char="•"/>
            </a:pPr>
            <a:r>
              <a:rPr lang="en-US" sz="1200" dirty="0">
                <a:cs typeface="Times New Roman" panose="02020603050405020304" pitchFamily="18" charset="0"/>
              </a:rPr>
              <a:t>Attend and participate in the monthly Climate and Wellness meetings. </a:t>
            </a:r>
            <a:r>
              <a:rPr lang="en-US" dirty="0"/>
              <a:t> </a:t>
            </a:r>
          </a:p>
        </p:txBody>
      </p:sp>
    </p:spTree>
    <p:extLst>
      <p:ext uri="{BB962C8B-B14F-4D97-AF65-F5344CB8AC3E}">
        <p14:creationId xmlns:p14="http://schemas.microsoft.com/office/powerpoint/2010/main" val="1107575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AutoShape 1028"/>
          <p:cNvSpPr>
            <a:spLocks noChangeArrowheads="1"/>
          </p:cNvSpPr>
          <p:nvPr/>
        </p:nvSpPr>
        <p:spPr bwMode="auto">
          <a:xfrm>
            <a:off x="5680075" y="2444750"/>
            <a:ext cx="3200400" cy="1676400"/>
          </a:xfrm>
          <a:prstGeom prst="cloudCallout">
            <a:avLst>
              <a:gd name="adj1" fmla="val -78519"/>
              <a:gd name="adj2" fmla="val 58120"/>
            </a:avLst>
          </a:prstGeom>
          <a:solidFill>
            <a:srgbClr val="3BABFF"/>
          </a:solidFill>
          <a:ln w="9525">
            <a:solidFill>
              <a:schemeClr val="tx1"/>
            </a:solidFill>
            <a:round/>
            <a:headEnd/>
            <a:tailEnd/>
          </a:ln>
        </p:spPr>
        <p:txBody>
          <a:bodyPr/>
          <a:lstStyle>
            <a:lvl1pPr eaLnBrk="0" hangingPunct="0">
              <a:spcBef>
                <a:spcPct val="20000"/>
              </a:spcBef>
              <a:buChar char="•"/>
              <a:defRPr sz="2400">
                <a:solidFill>
                  <a:srgbClr val="F2F2F2"/>
                </a:solidFill>
                <a:latin typeface="Calibri" pitchFamily="34" charset="0"/>
              </a:defRPr>
            </a:lvl1pPr>
            <a:lvl2pPr marL="742950" indent="-285750" eaLnBrk="0" hangingPunct="0">
              <a:spcBef>
                <a:spcPct val="20000"/>
              </a:spcBef>
              <a:buChar char="–"/>
              <a:defRPr sz="2400">
                <a:solidFill>
                  <a:srgbClr val="F2F2F2"/>
                </a:solidFill>
                <a:latin typeface="Calibri" pitchFamily="34" charset="0"/>
              </a:defRPr>
            </a:lvl2pPr>
            <a:lvl3pPr marL="1143000" indent="-228600" eaLnBrk="0" hangingPunct="0">
              <a:spcBef>
                <a:spcPct val="20000"/>
              </a:spcBef>
              <a:buChar char="•"/>
              <a:defRPr sz="2400">
                <a:solidFill>
                  <a:srgbClr val="F2F2F2"/>
                </a:solidFill>
                <a:latin typeface="Calibri" pitchFamily="34" charset="0"/>
              </a:defRPr>
            </a:lvl3pPr>
            <a:lvl4pPr marL="1600200" indent="-228600" eaLnBrk="0" hangingPunct="0">
              <a:spcBef>
                <a:spcPct val="20000"/>
              </a:spcBef>
              <a:buChar char="–"/>
              <a:defRPr sz="2400">
                <a:solidFill>
                  <a:srgbClr val="F2F2F2"/>
                </a:solidFill>
                <a:latin typeface="Calibri" pitchFamily="34" charset="0"/>
              </a:defRPr>
            </a:lvl4pPr>
            <a:lvl5pPr marL="2057400" indent="-228600" eaLnBrk="0" hangingPunct="0">
              <a:spcBef>
                <a:spcPct val="20000"/>
              </a:spcBef>
              <a:buChar char="»"/>
              <a:defRPr sz="2400">
                <a:solidFill>
                  <a:srgbClr val="F2F2F2"/>
                </a:solidFill>
                <a:latin typeface="Calibri" pitchFamily="34" charset="0"/>
              </a:defRPr>
            </a:lvl5pPr>
            <a:lvl6pPr marL="2514600" indent="-228600" eaLnBrk="0" fontAlgn="base" hangingPunct="0">
              <a:spcBef>
                <a:spcPct val="20000"/>
              </a:spcBef>
              <a:spcAft>
                <a:spcPct val="0"/>
              </a:spcAft>
              <a:buChar char="»"/>
              <a:defRPr sz="2400">
                <a:solidFill>
                  <a:srgbClr val="F2F2F2"/>
                </a:solidFill>
                <a:latin typeface="Calibri" pitchFamily="34" charset="0"/>
              </a:defRPr>
            </a:lvl6pPr>
            <a:lvl7pPr marL="2971800" indent="-228600" eaLnBrk="0" fontAlgn="base" hangingPunct="0">
              <a:spcBef>
                <a:spcPct val="20000"/>
              </a:spcBef>
              <a:spcAft>
                <a:spcPct val="0"/>
              </a:spcAft>
              <a:buChar char="»"/>
              <a:defRPr sz="2400">
                <a:solidFill>
                  <a:srgbClr val="F2F2F2"/>
                </a:solidFill>
                <a:latin typeface="Calibri" pitchFamily="34" charset="0"/>
              </a:defRPr>
            </a:lvl7pPr>
            <a:lvl8pPr marL="3429000" indent="-228600" eaLnBrk="0" fontAlgn="base" hangingPunct="0">
              <a:spcBef>
                <a:spcPct val="20000"/>
              </a:spcBef>
              <a:spcAft>
                <a:spcPct val="0"/>
              </a:spcAft>
              <a:buChar char="»"/>
              <a:defRPr sz="2400">
                <a:solidFill>
                  <a:srgbClr val="F2F2F2"/>
                </a:solidFill>
                <a:latin typeface="Calibri" pitchFamily="34" charset="0"/>
              </a:defRPr>
            </a:lvl8pPr>
            <a:lvl9pPr marL="3886200" indent="-228600" eaLnBrk="0" fontAlgn="base" hangingPunct="0">
              <a:spcBef>
                <a:spcPct val="20000"/>
              </a:spcBef>
              <a:spcAft>
                <a:spcPct val="0"/>
              </a:spcAft>
              <a:buChar char="»"/>
              <a:defRPr sz="2400">
                <a:solidFill>
                  <a:srgbClr val="F2F2F2"/>
                </a:solidFill>
                <a:latin typeface="Calibri" pitchFamily="34" charset="0"/>
              </a:defRPr>
            </a:lvl9pPr>
          </a:lstStyle>
          <a:p>
            <a:pPr algn="ctr" eaLnBrk="1" fontAlgn="base" hangingPunct="1">
              <a:spcBef>
                <a:spcPct val="0"/>
              </a:spcBef>
              <a:spcAft>
                <a:spcPct val="0"/>
              </a:spcAft>
              <a:buFontTx/>
              <a:buNone/>
            </a:pPr>
            <a:endParaRPr lang="en-US" altLang="en-US" dirty="0">
              <a:solidFill>
                <a:prstClr val="black"/>
              </a:solidFill>
              <a:latin typeface="Times New Roman" pitchFamily="18" charset="0"/>
            </a:endParaRPr>
          </a:p>
        </p:txBody>
      </p:sp>
      <p:sp>
        <p:nvSpPr>
          <p:cNvPr id="6148" name="Rectangle 1027"/>
          <p:cNvSpPr>
            <a:spLocks noGrp="1" noChangeArrowheads="1"/>
          </p:cNvSpPr>
          <p:nvPr>
            <p:ph type="subTitle" idx="4294967295"/>
          </p:nvPr>
        </p:nvSpPr>
        <p:spPr>
          <a:xfrm>
            <a:off x="796925" y="1348800"/>
            <a:ext cx="8347075" cy="5139869"/>
          </a:xfrm>
        </p:spPr>
        <p:txBody>
          <a:bodyPr wrap="square" lIns="92075" tIns="274320" rIns="92075" bIns="0" rtlCol="0">
            <a:spAutoFit/>
          </a:bodyPr>
          <a:lstStyle/>
          <a:p>
            <a:pPr eaLnBrk="1" fontAlgn="auto" hangingPunct="1">
              <a:spcAft>
                <a:spcPts val="0"/>
              </a:spcAft>
              <a:buClr>
                <a:srgbClr val="BE3F00"/>
              </a:buClr>
              <a:buFont typeface="Wingdings" pitchFamily="2" charset="2"/>
              <a:buChar char="§"/>
              <a:defRPr/>
            </a:pPr>
            <a:r>
              <a:rPr lang="en-US" sz="2800" b="0" dirty="0">
                <a:solidFill>
                  <a:schemeClr val="tx1"/>
                </a:solidFill>
              </a:rPr>
              <a:t>Central High School – 1936</a:t>
            </a:r>
          </a:p>
          <a:p>
            <a:pPr eaLnBrk="1" fontAlgn="auto" hangingPunct="1">
              <a:spcAft>
                <a:spcPts val="0"/>
              </a:spcAft>
              <a:buClr>
                <a:srgbClr val="BE3F00"/>
              </a:buClr>
              <a:buFont typeface="Wingdings" pitchFamily="2" charset="2"/>
              <a:buChar char="§"/>
              <a:defRPr/>
            </a:pPr>
            <a:r>
              <a:rPr lang="en-US" b="0" dirty="0">
                <a:solidFill>
                  <a:schemeClr val="tx1"/>
                </a:solidFill>
              </a:rPr>
              <a:t>Lanier  - 1971</a:t>
            </a:r>
          </a:p>
          <a:p>
            <a:pPr eaLnBrk="1" fontAlgn="auto" hangingPunct="1">
              <a:spcAft>
                <a:spcPts val="0"/>
              </a:spcAft>
              <a:buClr>
                <a:srgbClr val="BE3F00"/>
              </a:buClr>
              <a:buFont typeface="Wingdings" pitchFamily="2" charset="2"/>
              <a:buChar char="§"/>
              <a:defRPr/>
            </a:pPr>
            <a:r>
              <a:rPr lang="en-US" b="0" dirty="0">
                <a:solidFill>
                  <a:schemeClr val="tx1"/>
                </a:solidFill>
              </a:rPr>
              <a:t>Murrah  - 1977</a:t>
            </a:r>
          </a:p>
          <a:p>
            <a:pPr eaLnBrk="1" fontAlgn="auto" hangingPunct="1">
              <a:spcAft>
                <a:spcPts val="0"/>
              </a:spcAft>
              <a:buClr>
                <a:srgbClr val="BE3F00"/>
              </a:buClr>
              <a:buFont typeface="Wingdings" pitchFamily="2" charset="2"/>
              <a:buChar char="§"/>
              <a:defRPr/>
            </a:pPr>
            <a:r>
              <a:rPr lang="en-US" b="0" dirty="0">
                <a:solidFill>
                  <a:schemeClr val="tx1"/>
                </a:solidFill>
              </a:rPr>
              <a:t>Wingfield  - 1977</a:t>
            </a:r>
          </a:p>
          <a:p>
            <a:pPr eaLnBrk="1" fontAlgn="auto" hangingPunct="1">
              <a:spcAft>
                <a:spcPts val="0"/>
              </a:spcAft>
              <a:buClr>
                <a:srgbClr val="BE3F00"/>
              </a:buClr>
              <a:buFont typeface="Wingdings" pitchFamily="2" charset="2"/>
              <a:buChar char="§"/>
              <a:defRPr/>
            </a:pPr>
            <a:r>
              <a:rPr lang="en-US" b="0" dirty="0">
                <a:solidFill>
                  <a:schemeClr val="tx1"/>
                </a:solidFill>
              </a:rPr>
              <a:t>Callaway  - 1978 </a:t>
            </a:r>
          </a:p>
          <a:p>
            <a:pPr eaLnBrk="1" fontAlgn="auto" hangingPunct="1">
              <a:spcAft>
                <a:spcPts val="0"/>
              </a:spcAft>
              <a:buClr>
                <a:srgbClr val="BE3F00"/>
              </a:buClr>
              <a:buFont typeface="Wingdings" pitchFamily="2" charset="2"/>
              <a:buChar char="§"/>
              <a:defRPr/>
            </a:pPr>
            <a:r>
              <a:rPr lang="en-US" b="0" dirty="0">
                <a:solidFill>
                  <a:schemeClr val="tx1"/>
                </a:solidFill>
              </a:rPr>
              <a:t>Forest Hill – 1978</a:t>
            </a:r>
          </a:p>
          <a:p>
            <a:pPr eaLnBrk="1" fontAlgn="auto" hangingPunct="1">
              <a:spcAft>
                <a:spcPts val="0"/>
              </a:spcAft>
              <a:buClr>
                <a:srgbClr val="BE3F00"/>
              </a:buClr>
              <a:buFont typeface="Wingdings" pitchFamily="2" charset="2"/>
              <a:buChar char="§"/>
              <a:defRPr/>
            </a:pPr>
            <a:r>
              <a:rPr lang="en-US" b="0" dirty="0">
                <a:solidFill>
                  <a:schemeClr val="tx1"/>
                </a:solidFill>
              </a:rPr>
              <a:t>Provine – 1979</a:t>
            </a:r>
          </a:p>
          <a:p>
            <a:pPr eaLnBrk="1" fontAlgn="auto" hangingPunct="1">
              <a:spcAft>
                <a:spcPts val="0"/>
              </a:spcAft>
              <a:buClr>
                <a:srgbClr val="BE3F00"/>
              </a:buClr>
              <a:buFont typeface="Wingdings" pitchFamily="2" charset="2"/>
              <a:buChar char="§"/>
              <a:defRPr/>
            </a:pPr>
            <a:r>
              <a:rPr lang="en-US" b="0" dirty="0">
                <a:solidFill>
                  <a:schemeClr val="tx1"/>
                </a:solidFill>
              </a:rPr>
              <a:t>Jim Hill – 1980</a:t>
            </a:r>
          </a:p>
          <a:p>
            <a:pPr eaLnBrk="1" fontAlgn="auto" hangingPunct="1">
              <a:spcAft>
                <a:spcPts val="0"/>
              </a:spcAft>
              <a:buClr>
                <a:srgbClr val="BE3F00"/>
              </a:buClr>
              <a:buFont typeface="Wingdings" pitchFamily="2" charset="2"/>
              <a:buChar char="§"/>
              <a:defRPr/>
            </a:pPr>
            <a:r>
              <a:rPr lang="en-US" b="0" dirty="0">
                <a:solidFill>
                  <a:schemeClr val="tx1"/>
                </a:solidFill>
              </a:rPr>
              <a:t>Bailey Magnet – 1993 (JROTC unit closed – June 2012)</a:t>
            </a:r>
          </a:p>
          <a:p>
            <a:pPr eaLnBrk="1" fontAlgn="auto" hangingPunct="1">
              <a:spcAft>
                <a:spcPts val="0"/>
              </a:spcAft>
              <a:buClr>
                <a:srgbClr val="BE3F00"/>
              </a:buClr>
              <a:buFont typeface="Wingdings" pitchFamily="2" charset="2"/>
              <a:buChar char="§"/>
              <a:defRPr/>
            </a:pPr>
            <a:r>
              <a:rPr lang="en-US" b="0" dirty="0">
                <a:solidFill>
                  <a:schemeClr val="tx1"/>
                </a:solidFill>
              </a:rPr>
              <a:t>Powell Middle School Junior Cadet Corps - 2016</a:t>
            </a:r>
          </a:p>
          <a:p>
            <a:pPr eaLnBrk="1" fontAlgn="auto" hangingPunct="1">
              <a:spcAft>
                <a:spcPts val="0"/>
              </a:spcAft>
              <a:buClr>
                <a:srgbClr val="0B00E4"/>
              </a:buClr>
              <a:buFont typeface="Wingdings 2" pitchFamily="18" charset="2"/>
              <a:buNone/>
              <a:defRPr/>
            </a:pPr>
            <a:endParaRPr lang="en-US" b="1" dirty="0">
              <a:solidFill>
                <a:schemeClr val="tx1"/>
              </a:solidFill>
            </a:endParaRPr>
          </a:p>
        </p:txBody>
      </p:sp>
      <p:sp>
        <p:nvSpPr>
          <p:cNvPr id="75783" name="Text Box 1029"/>
          <p:cNvSpPr txBox="1">
            <a:spLocks noChangeArrowheads="1"/>
          </p:cNvSpPr>
          <p:nvPr/>
        </p:nvSpPr>
        <p:spPr bwMode="auto">
          <a:xfrm>
            <a:off x="5836418" y="2718405"/>
            <a:ext cx="31758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rgbClr val="F2F2F2"/>
                </a:solidFill>
                <a:latin typeface="Calibri" pitchFamily="34" charset="0"/>
              </a:defRPr>
            </a:lvl1pPr>
            <a:lvl2pPr marL="742950" indent="-285750" eaLnBrk="0" hangingPunct="0">
              <a:spcBef>
                <a:spcPct val="20000"/>
              </a:spcBef>
              <a:buChar char="–"/>
              <a:defRPr sz="2400">
                <a:solidFill>
                  <a:srgbClr val="F2F2F2"/>
                </a:solidFill>
                <a:latin typeface="Calibri" pitchFamily="34" charset="0"/>
              </a:defRPr>
            </a:lvl2pPr>
            <a:lvl3pPr marL="1143000" indent="-228600" eaLnBrk="0" hangingPunct="0">
              <a:spcBef>
                <a:spcPct val="20000"/>
              </a:spcBef>
              <a:buChar char="•"/>
              <a:defRPr sz="2400">
                <a:solidFill>
                  <a:srgbClr val="F2F2F2"/>
                </a:solidFill>
                <a:latin typeface="Calibri" pitchFamily="34" charset="0"/>
              </a:defRPr>
            </a:lvl3pPr>
            <a:lvl4pPr marL="1600200" indent="-228600" eaLnBrk="0" hangingPunct="0">
              <a:spcBef>
                <a:spcPct val="20000"/>
              </a:spcBef>
              <a:buChar char="–"/>
              <a:defRPr sz="2400">
                <a:solidFill>
                  <a:srgbClr val="F2F2F2"/>
                </a:solidFill>
                <a:latin typeface="Calibri" pitchFamily="34" charset="0"/>
              </a:defRPr>
            </a:lvl4pPr>
            <a:lvl5pPr marL="2057400" indent="-228600" eaLnBrk="0" hangingPunct="0">
              <a:spcBef>
                <a:spcPct val="20000"/>
              </a:spcBef>
              <a:buChar char="»"/>
              <a:defRPr sz="2400">
                <a:solidFill>
                  <a:srgbClr val="F2F2F2"/>
                </a:solidFill>
                <a:latin typeface="Calibri" pitchFamily="34" charset="0"/>
              </a:defRPr>
            </a:lvl5pPr>
            <a:lvl6pPr marL="2514600" indent="-228600" eaLnBrk="0" fontAlgn="base" hangingPunct="0">
              <a:spcBef>
                <a:spcPct val="20000"/>
              </a:spcBef>
              <a:spcAft>
                <a:spcPct val="0"/>
              </a:spcAft>
              <a:buChar char="»"/>
              <a:defRPr sz="2400">
                <a:solidFill>
                  <a:srgbClr val="F2F2F2"/>
                </a:solidFill>
                <a:latin typeface="Calibri" pitchFamily="34" charset="0"/>
              </a:defRPr>
            </a:lvl6pPr>
            <a:lvl7pPr marL="2971800" indent="-228600" eaLnBrk="0" fontAlgn="base" hangingPunct="0">
              <a:spcBef>
                <a:spcPct val="20000"/>
              </a:spcBef>
              <a:spcAft>
                <a:spcPct val="0"/>
              </a:spcAft>
              <a:buChar char="»"/>
              <a:defRPr sz="2400">
                <a:solidFill>
                  <a:srgbClr val="F2F2F2"/>
                </a:solidFill>
                <a:latin typeface="Calibri" pitchFamily="34" charset="0"/>
              </a:defRPr>
            </a:lvl7pPr>
            <a:lvl8pPr marL="3429000" indent="-228600" eaLnBrk="0" fontAlgn="base" hangingPunct="0">
              <a:spcBef>
                <a:spcPct val="20000"/>
              </a:spcBef>
              <a:spcAft>
                <a:spcPct val="0"/>
              </a:spcAft>
              <a:buChar char="»"/>
              <a:defRPr sz="2400">
                <a:solidFill>
                  <a:srgbClr val="F2F2F2"/>
                </a:solidFill>
                <a:latin typeface="Calibri" pitchFamily="34" charset="0"/>
              </a:defRPr>
            </a:lvl8pPr>
            <a:lvl9pPr marL="3886200" indent="-228600" eaLnBrk="0" fontAlgn="base" hangingPunct="0">
              <a:spcBef>
                <a:spcPct val="20000"/>
              </a:spcBef>
              <a:spcAft>
                <a:spcPct val="0"/>
              </a:spcAft>
              <a:buChar char="»"/>
              <a:defRPr sz="2400">
                <a:solidFill>
                  <a:srgbClr val="F2F2F2"/>
                </a:solidFill>
                <a:latin typeface="Calibri" pitchFamily="34" charset="0"/>
              </a:defRPr>
            </a:lvl9pPr>
          </a:lstStyle>
          <a:p>
            <a:pPr eaLnBrk="1" fontAlgn="base" hangingPunct="1">
              <a:spcBef>
                <a:spcPct val="0"/>
              </a:spcBef>
              <a:spcAft>
                <a:spcPct val="0"/>
              </a:spcAft>
              <a:buFontTx/>
              <a:buNone/>
            </a:pPr>
            <a:r>
              <a:rPr lang="en-US" altLang="en-US" b="1" i="1" dirty="0">
                <a:solidFill>
                  <a:prstClr val="black"/>
                </a:solidFill>
                <a:latin typeface="Arial" panose="020B0604020202020204" pitchFamily="34" charset="0"/>
                <a:cs typeface="Arial" panose="020B0604020202020204" pitchFamily="34" charset="0"/>
              </a:rPr>
              <a:t>87 Years in Jackson</a:t>
            </a:r>
          </a:p>
          <a:p>
            <a:pPr eaLnBrk="1" fontAlgn="base" hangingPunct="1">
              <a:spcBef>
                <a:spcPct val="0"/>
              </a:spcBef>
              <a:spcAft>
                <a:spcPct val="0"/>
              </a:spcAft>
              <a:buFontTx/>
              <a:buNone/>
            </a:pPr>
            <a:r>
              <a:rPr lang="en-US" altLang="en-US" b="1" i="1" dirty="0">
                <a:solidFill>
                  <a:prstClr val="black"/>
                </a:solidFill>
                <a:latin typeface="Arial" panose="020B0604020202020204" pitchFamily="34" charset="0"/>
                <a:cs typeface="Arial" panose="020B0604020202020204" pitchFamily="34" charset="0"/>
              </a:rPr>
              <a:t>And Still Going </a:t>
            </a:r>
          </a:p>
          <a:p>
            <a:pPr eaLnBrk="1" fontAlgn="base" hangingPunct="1">
              <a:spcBef>
                <a:spcPct val="0"/>
              </a:spcBef>
              <a:spcAft>
                <a:spcPct val="0"/>
              </a:spcAft>
              <a:buFontTx/>
              <a:buNone/>
            </a:pPr>
            <a:r>
              <a:rPr lang="en-US" altLang="en-US" b="1" i="1" dirty="0">
                <a:solidFill>
                  <a:prstClr val="black"/>
                </a:solidFill>
                <a:latin typeface="Arial" panose="020B0604020202020204" pitchFamily="34" charset="0"/>
                <a:cs typeface="Arial" panose="020B0604020202020204" pitchFamily="34" charset="0"/>
              </a:rPr>
              <a:t>Strong</a:t>
            </a:r>
          </a:p>
        </p:txBody>
      </p:sp>
      <p:sp>
        <p:nvSpPr>
          <p:cNvPr id="2" name="TextBox 1"/>
          <p:cNvSpPr txBox="1"/>
          <p:nvPr/>
        </p:nvSpPr>
        <p:spPr>
          <a:xfrm>
            <a:off x="1600198" y="336362"/>
            <a:ext cx="6447093" cy="584775"/>
          </a:xfrm>
          <a:prstGeom prst="rect">
            <a:avLst/>
          </a:prstGeom>
          <a:noFill/>
        </p:spPr>
        <p:txBody>
          <a:bodyPr wrap="square" rtlCol="0">
            <a:spAutoFit/>
          </a:bodyPr>
          <a:lstStyle/>
          <a:p>
            <a:r>
              <a:rPr lang="en-US" sz="3200" b="1" i="1" dirty="0">
                <a:solidFill>
                  <a:srgbClr val="000000"/>
                </a:solidFill>
                <a:effectLst>
                  <a:outerShdw blurRad="38100" dist="38100" dir="2700000" algn="tl">
                    <a:srgbClr val="000000">
                      <a:alpha val="43137"/>
                    </a:srgbClr>
                  </a:outerShdw>
                </a:effectLst>
                <a:latin typeface="+mj-lt"/>
              </a:rPr>
              <a:t>JROTC History In Jackson, MS</a:t>
            </a:r>
          </a:p>
        </p:txBody>
      </p:sp>
      <p:pic>
        <p:nvPicPr>
          <p:cNvPr id="9" name="Picture 2" descr="JPS Introduces New Logo, Refreshes Br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164023" y="1089635"/>
            <a:ext cx="3486240" cy="80316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pPr>
            <a:r>
              <a:rPr lang="en-US" sz="1000" b="1" dirty="0">
                <a:solidFill>
                  <a:srgbClr val="000000"/>
                </a:solidFill>
                <a:latin typeface="Arial" panose="020B0604020202020204" pitchFamily="34" charset="0"/>
                <a:ea typeface="Calibri"/>
                <a:cs typeface="Arial" panose="020B0604020202020204" pitchFamily="34" charset="0"/>
              </a:rPr>
              <a:t>JACKSON PUBLIC SCHOOL DISTRICT               ASSISTANT SUPERINTENDENT HIGH SCHOOLS</a:t>
            </a:r>
          </a:p>
          <a:p>
            <a:pPr algn="ctr">
              <a:lnSpc>
                <a:spcPct val="115000"/>
              </a:lnSpc>
            </a:pPr>
            <a:r>
              <a:rPr lang="en-US" sz="1000" b="1" dirty="0">
                <a:solidFill>
                  <a:srgbClr val="000000"/>
                </a:solidFill>
                <a:latin typeface="Arial" panose="020B0604020202020204" pitchFamily="34" charset="0"/>
                <a:ea typeface="Calibri"/>
                <a:cs typeface="Arial" panose="020B0604020202020204" pitchFamily="34" charset="0"/>
              </a:rPr>
              <a:t>JROTC-SY 2023/2024</a:t>
            </a:r>
          </a:p>
        </p:txBody>
      </p:sp>
      <p:sp>
        <p:nvSpPr>
          <p:cNvPr id="3" name="Text Box 2"/>
          <p:cNvSpPr txBox="1">
            <a:spLocks noChangeArrowheads="1"/>
          </p:cNvSpPr>
          <p:nvPr/>
        </p:nvSpPr>
        <p:spPr bwMode="auto">
          <a:xfrm>
            <a:off x="1198880" y="1852974"/>
            <a:ext cx="1398766" cy="49454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100" dirty="0">
                <a:solidFill>
                  <a:srgbClr val="000000"/>
                </a:solidFill>
                <a:latin typeface="Arial" panose="020B0604020202020204" pitchFamily="34" charset="0"/>
                <a:ea typeface="Calibri"/>
                <a:cs typeface="Arial" panose="020B0604020202020204" pitchFamily="34" charset="0"/>
              </a:rPr>
              <a:t>         </a:t>
            </a:r>
            <a:r>
              <a:rPr lang="en-US" sz="1100" b="1" dirty="0">
                <a:solidFill>
                  <a:srgbClr val="000000"/>
                </a:solidFill>
                <a:latin typeface="Arial" panose="020B0604020202020204" pitchFamily="34" charset="0"/>
                <a:ea typeface="Calibri"/>
                <a:cs typeface="Arial" panose="020B0604020202020204" pitchFamily="34" charset="0"/>
              </a:rPr>
              <a:t>U.S. ARMY 6</a:t>
            </a:r>
            <a:r>
              <a:rPr lang="en-US" sz="1100" b="1" baseline="30000" dirty="0">
                <a:solidFill>
                  <a:srgbClr val="000000"/>
                </a:solidFill>
                <a:latin typeface="Arial" panose="020B0604020202020204" pitchFamily="34" charset="0"/>
                <a:ea typeface="Calibri"/>
                <a:cs typeface="Arial" panose="020B0604020202020204" pitchFamily="34" charset="0"/>
              </a:rPr>
              <a:t>th</a:t>
            </a:r>
            <a:r>
              <a:rPr lang="en-US" sz="1100" b="1" dirty="0">
                <a:solidFill>
                  <a:srgbClr val="000000"/>
                </a:solidFill>
                <a:latin typeface="Arial" panose="020B0604020202020204" pitchFamily="34" charset="0"/>
                <a:ea typeface="Calibri"/>
                <a:cs typeface="Arial" panose="020B0604020202020204" pitchFamily="34" charset="0"/>
              </a:rPr>
              <a:t> Brigade ROTC</a:t>
            </a:r>
            <a:endParaRPr lang="en-US" sz="1100" dirty="0">
              <a:solidFill>
                <a:srgbClr val="000000"/>
              </a:solidFill>
              <a:latin typeface="Arial" panose="020B0604020202020204" pitchFamily="34" charset="0"/>
              <a:ea typeface="Calibri"/>
              <a:cs typeface="Arial" panose="020B0604020202020204" pitchFamily="34" charset="0"/>
            </a:endParaRPr>
          </a:p>
          <a:p>
            <a:pPr algn="ctr">
              <a:lnSpc>
                <a:spcPct val="115000"/>
              </a:lnSpc>
              <a:spcAft>
                <a:spcPts val="1000"/>
              </a:spcAft>
            </a:pPr>
            <a:r>
              <a:rPr lang="en-US" sz="1100" dirty="0">
                <a:solidFill>
                  <a:srgbClr val="000000"/>
                </a:solidFill>
                <a:latin typeface="Arial" panose="020B0604020202020204" pitchFamily="34" charset="0"/>
                <a:ea typeface="Calibri"/>
                <a:cs typeface="Arial" panose="020B0604020202020204" pitchFamily="34" charset="0"/>
              </a:rPr>
              <a:t> </a:t>
            </a:r>
          </a:p>
          <a:p>
            <a:pPr algn="ctr">
              <a:lnSpc>
                <a:spcPct val="115000"/>
              </a:lnSpc>
              <a:spcAft>
                <a:spcPts val="1000"/>
              </a:spcAft>
            </a:pPr>
            <a:r>
              <a:rPr lang="en-US" sz="1100" dirty="0">
                <a:solidFill>
                  <a:srgbClr val="000000"/>
                </a:solidFill>
                <a:latin typeface="Arial" panose="020B0604020202020204" pitchFamily="34" charset="0"/>
                <a:ea typeface="Calibri"/>
                <a:cs typeface="Arial" panose="020B0604020202020204" pitchFamily="34" charset="0"/>
              </a:rPr>
              <a:t> </a:t>
            </a:r>
          </a:p>
        </p:txBody>
      </p:sp>
      <p:sp>
        <p:nvSpPr>
          <p:cNvPr id="4" name="Text Box 2"/>
          <p:cNvSpPr txBox="1">
            <a:spLocks noChangeArrowheads="1"/>
          </p:cNvSpPr>
          <p:nvPr/>
        </p:nvSpPr>
        <p:spPr bwMode="auto">
          <a:xfrm>
            <a:off x="2691220" y="1918924"/>
            <a:ext cx="4090580" cy="3225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JROTC DIRECTOR, ARMY INSTRUCTION:  COL Fredrick Brown</a:t>
            </a:r>
            <a:endParaRPr lang="en-US" sz="1000" dirty="0">
              <a:solidFill>
                <a:srgbClr val="000000"/>
              </a:solidFill>
              <a:latin typeface="Arial" panose="020B0604020202020204" pitchFamily="34" charset="0"/>
              <a:ea typeface="Calibri"/>
              <a:cs typeface="Arial" panose="020B0604020202020204" pitchFamily="34" charset="0"/>
            </a:endParaRPr>
          </a:p>
        </p:txBody>
      </p:sp>
      <p:sp>
        <p:nvSpPr>
          <p:cNvPr id="5" name="Text Box 2"/>
          <p:cNvSpPr txBox="1">
            <a:spLocks noChangeArrowheads="1"/>
          </p:cNvSpPr>
          <p:nvPr/>
        </p:nvSpPr>
        <p:spPr bwMode="auto">
          <a:xfrm>
            <a:off x="2910907" y="2290985"/>
            <a:ext cx="3291840" cy="6991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PROPERTY OFFICER: SFC Roderick Moore                                       </a:t>
            </a:r>
            <a:r>
              <a:rPr lang="en-US" sz="1000" b="1" cap="small" dirty="0">
                <a:solidFill>
                  <a:srgbClr val="000000"/>
                </a:solidFill>
                <a:latin typeface="Arial" panose="020B0604020202020204" pitchFamily="34" charset="0"/>
                <a:ea typeface="Calibri"/>
                <a:cs typeface="Arial" panose="020B0604020202020204" pitchFamily="34" charset="0"/>
              </a:rPr>
              <a:t>     </a:t>
            </a:r>
            <a:r>
              <a:rPr lang="en-US" sz="1000" b="1" dirty="0">
                <a:solidFill>
                  <a:srgbClr val="000000"/>
                </a:solidFill>
                <a:latin typeface="Arial" panose="020B0604020202020204" pitchFamily="34" charset="0"/>
                <a:ea typeface="Calibri"/>
                <a:cs typeface="Arial" panose="020B0604020202020204" pitchFamily="34" charset="0"/>
              </a:rPr>
              <a:t>OPERATIONS NCO:  1SG Charles Weathersby                                                       SECRETARY: Ms. Kimbra Smith</a:t>
            </a:r>
            <a:endParaRPr lang="en-US" sz="1000" dirty="0">
              <a:solidFill>
                <a:srgbClr val="000000"/>
              </a:solidFill>
              <a:latin typeface="Arial" panose="020B0604020202020204" pitchFamily="34" charset="0"/>
              <a:ea typeface="Calibri"/>
              <a:cs typeface="Arial" panose="020B0604020202020204" pitchFamily="34" charset="0"/>
            </a:endParaRPr>
          </a:p>
        </p:txBody>
      </p:sp>
      <p:sp>
        <p:nvSpPr>
          <p:cNvPr id="6" name="Text Box 2"/>
          <p:cNvSpPr txBox="1">
            <a:spLocks noChangeArrowheads="1"/>
          </p:cNvSpPr>
          <p:nvPr/>
        </p:nvSpPr>
        <p:spPr bwMode="auto">
          <a:xfrm>
            <a:off x="186347" y="3080058"/>
            <a:ext cx="1161234" cy="78994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CALLAWAY HS         SAI:  LTC Rodney Parker</a:t>
            </a:r>
          </a:p>
          <a:p>
            <a:pPr algn="ct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 </a:t>
            </a:r>
          </a:p>
        </p:txBody>
      </p:sp>
      <p:sp>
        <p:nvSpPr>
          <p:cNvPr id="7" name="Text Box 2"/>
          <p:cNvSpPr txBox="1">
            <a:spLocks noChangeArrowheads="1"/>
          </p:cNvSpPr>
          <p:nvPr/>
        </p:nvSpPr>
        <p:spPr bwMode="auto">
          <a:xfrm>
            <a:off x="1423951" y="3089002"/>
            <a:ext cx="1246548" cy="7899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FOREST HILL HS      SAI:  LTC Linda Prowell</a:t>
            </a:r>
            <a:r>
              <a:rPr lang="en-US" sz="1000" dirty="0">
                <a:solidFill>
                  <a:srgbClr val="000000"/>
                </a:solidFill>
                <a:latin typeface="Arial" panose="020B0604020202020204" pitchFamily="34" charset="0"/>
                <a:ea typeface="Calibri"/>
                <a:cs typeface="Arial" panose="020B0604020202020204" pitchFamily="34" charset="0"/>
              </a:rPr>
              <a:t>               </a:t>
            </a:r>
          </a:p>
          <a:p>
            <a:pPr>
              <a:lnSpc>
                <a:spcPct val="115000"/>
              </a:lnSpc>
              <a:spcAft>
                <a:spcPts val="1000"/>
              </a:spcAft>
            </a:pPr>
            <a:endParaRPr lang="en-US" sz="1100" dirty="0">
              <a:solidFill>
                <a:srgbClr val="000000"/>
              </a:solidFill>
              <a:latin typeface="Arial" panose="020B0604020202020204" pitchFamily="34" charset="0"/>
              <a:ea typeface="Calibri"/>
              <a:cs typeface="Arial" panose="020B0604020202020204" pitchFamily="34" charset="0"/>
            </a:endParaRPr>
          </a:p>
        </p:txBody>
      </p:sp>
      <p:sp>
        <p:nvSpPr>
          <p:cNvPr id="8" name="Text Box 2"/>
          <p:cNvSpPr txBox="1">
            <a:spLocks noChangeArrowheads="1"/>
          </p:cNvSpPr>
          <p:nvPr/>
        </p:nvSpPr>
        <p:spPr bwMode="auto">
          <a:xfrm>
            <a:off x="2761652" y="3097945"/>
            <a:ext cx="1243557" cy="780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JIM HILL HS                         SAI:  MAJ Paul McKnight </a:t>
            </a:r>
            <a:r>
              <a:rPr lang="en-US" sz="1000" b="1" dirty="0">
                <a:solidFill>
                  <a:srgbClr val="FF0000"/>
                </a:solidFill>
                <a:latin typeface="Arial" panose="020B0604020202020204" pitchFamily="34" charset="0"/>
                <a:ea typeface="Calibri"/>
                <a:cs typeface="Arial" panose="020B0604020202020204" pitchFamily="34" charset="0"/>
              </a:rPr>
              <a:t>Pending CNACI                     </a:t>
            </a:r>
            <a:endParaRPr lang="en-US" sz="1000" dirty="0">
              <a:solidFill>
                <a:srgbClr val="FF0000"/>
              </a:solidFill>
              <a:latin typeface="Arial" panose="020B0604020202020204" pitchFamily="34" charset="0"/>
              <a:ea typeface="Calibri"/>
              <a:cs typeface="Arial" panose="020B0604020202020204" pitchFamily="34" charset="0"/>
            </a:endParaRPr>
          </a:p>
        </p:txBody>
      </p:sp>
      <p:sp>
        <p:nvSpPr>
          <p:cNvPr id="9" name="Text Box 2"/>
          <p:cNvSpPr txBox="1">
            <a:spLocks noChangeArrowheads="1"/>
          </p:cNvSpPr>
          <p:nvPr/>
        </p:nvSpPr>
        <p:spPr bwMode="auto">
          <a:xfrm>
            <a:off x="4081499" y="3096507"/>
            <a:ext cx="1181236" cy="7899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LANIER HS  </a:t>
            </a:r>
            <a:r>
              <a:rPr lang="en-US" sz="1000" dirty="0">
                <a:solidFill>
                  <a:srgbClr val="000000"/>
                </a:solidFill>
                <a:latin typeface="Arial" panose="020B0604020202020204" pitchFamily="34" charset="0"/>
                <a:ea typeface="Calibri"/>
                <a:cs typeface="Arial" panose="020B0604020202020204" pitchFamily="34" charset="0"/>
              </a:rPr>
              <a:t>              </a:t>
            </a:r>
            <a:r>
              <a:rPr lang="en-US" sz="1000" b="1" dirty="0">
                <a:solidFill>
                  <a:srgbClr val="000000"/>
                </a:solidFill>
                <a:latin typeface="Arial" panose="020B0604020202020204" pitchFamily="34" charset="0"/>
                <a:ea typeface="Calibri"/>
                <a:cs typeface="Arial" panose="020B0604020202020204" pitchFamily="34" charset="0"/>
              </a:rPr>
              <a:t>SAI: COL Regal Perry</a:t>
            </a:r>
            <a:endParaRPr lang="en-US" sz="1000" dirty="0">
              <a:solidFill>
                <a:srgbClr val="000000"/>
              </a:solidFill>
              <a:latin typeface="Arial" panose="020B0604020202020204" pitchFamily="34" charset="0"/>
              <a:ea typeface="Calibri"/>
              <a:cs typeface="Arial" panose="020B0604020202020204" pitchFamily="34" charset="0"/>
            </a:endParaRPr>
          </a:p>
        </p:txBody>
      </p:sp>
      <p:sp>
        <p:nvSpPr>
          <p:cNvPr id="10" name="Text Box 2"/>
          <p:cNvSpPr txBox="1">
            <a:spLocks noChangeArrowheads="1"/>
          </p:cNvSpPr>
          <p:nvPr/>
        </p:nvSpPr>
        <p:spPr bwMode="auto">
          <a:xfrm>
            <a:off x="5339932" y="3109709"/>
            <a:ext cx="1079681" cy="780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MURRAH HS    </a:t>
            </a:r>
            <a:r>
              <a:rPr lang="en-US" sz="1000" dirty="0">
                <a:solidFill>
                  <a:srgbClr val="000000"/>
                </a:solidFill>
                <a:latin typeface="Arial" panose="020B0604020202020204" pitchFamily="34" charset="0"/>
                <a:ea typeface="Calibri"/>
                <a:cs typeface="Arial" panose="020B0604020202020204" pitchFamily="34" charset="0"/>
              </a:rPr>
              <a:t>            </a:t>
            </a:r>
            <a:r>
              <a:rPr lang="en-US" sz="1000" b="1" dirty="0">
                <a:solidFill>
                  <a:srgbClr val="000000"/>
                </a:solidFill>
                <a:latin typeface="Arial" panose="020B0604020202020204" pitchFamily="34" charset="0"/>
                <a:ea typeface="Calibri"/>
                <a:cs typeface="Arial" panose="020B0604020202020204" pitchFamily="34" charset="0"/>
              </a:rPr>
              <a:t>SAI: MAJ Robert Morton </a:t>
            </a:r>
            <a:r>
              <a:rPr lang="en-US" sz="1000" dirty="0">
                <a:solidFill>
                  <a:srgbClr val="000000"/>
                </a:solidFill>
                <a:latin typeface="Arial" panose="020B0604020202020204" pitchFamily="34" charset="0"/>
                <a:ea typeface="Calibri"/>
                <a:cs typeface="Arial" panose="020B0604020202020204" pitchFamily="34" charset="0"/>
              </a:rPr>
              <a:t>                     </a:t>
            </a:r>
          </a:p>
          <a:p>
            <a:pPr>
              <a:lnSpc>
                <a:spcPct val="115000"/>
              </a:lnSpc>
              <a:spcAft>
                <a:spcPts val="1000"/>
              </a:spcAft>
            </a:pPr>
            <a:r>
              <a:rPr lang="en-US" sz="1000" dirty="0">
                <a:solidFill>
                  <a:srgbClr val="000000"/>
                </a:solidFill>
                <a:latin typeface="Arial" panose="020B0604020202020204" pitchFamily="34" charset="0"/>
                <a:ea typeface="Calibri"/>
                <a:cs typeface="Arial" panose="020B0604020202020204" pitchFamily="34" charset="0"/>
              </a:rPr>
              <a:t> </a:t>
            </a:r>
          </a:p>
        </p:txBody>
      </p:sp>
      <p:sp>
        <p:nvSpPr>
          <p:cNvPr id="11" name="Text Box 2"/>
          <p:cNvSpPr txBox="1">
            <a:spLocks noChangeArrowheads="1"/>
          </p:cNvSpPr>
          <p:nvPr/>
        </p:nvSpPr>
        <p:spPr bwMode="auto">
          <a:xfrm>
            <a:off x="6496810" y="3101163"/>
            <a:ext cx="1250603" cy="78062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PROVINE HS              SAI:  MAJ Daniel McGee</a:t>
            </a:r>
            <a:endParaRPr lang="en-US" sz="1000" dirty="0">
              <a:solidFill>
                <a:srgbClr val="000000"/>
              </a:solidFill>
              <a:latin typeface="Arial" panose="020B0604020202020204" pitchFamily="34" charset="0"/>
              <a:ea typeface="Calibri"/>
              <a:cs typeface="Arial" panose="020B0604020202020204" pitchFamily="34" charset="0"/>
            </a:endParaRPr>
          </a:p>
          <a:p>
            <a:pPr algn="ct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 </a:t>
            </a:r>
            <a:endParaRPr lang="en-US" sz="10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dirty="0">
                <a:solidFill>
                  <a:srgbClr val="000000"/>
                </a:solidFill>
                <a:latin typeface="Arial" panose="020B0604020202020204" pitchFamily="34" charset="0"/>
                <a:ea typeface="Calibri"/>
                <a:cs typeface="Arial" panose="020B0604020202020204" pitchFamily="34" charset="0"/>
              </a:rPr>
              <a:t> </a:t>
            </a:r>
          </a:p>
        </p:txBody>
      </p:sp>
      <p:sp>
        <p:nvSpPr>
          <p:cNvPr id="12" name="Text Box 2"/>
          <p:cNvSpPr txBox="1">
            <a:spLocks noChangeArrowheads="1"/>
          </p:cNvSpPr>
          <p:nvPr/>
        </p:nvSpPr>
        <p:spPr bwMode="auto">
          <a:xfrm>
            <a:off x="7824610" y="3086261"/>
            <a:ext cx="1133610" cy="79542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WINGFIELD HS            SAI:  LTC Derrick Davis</a:t>
            </a:r>
            <a:endParaRPr lang="en-US" sz="1000" dirty="0">
              <a:solidFill>
                <a:srgbClr val="000000"/>
              </a:solidFill>
              <a:latin typeface="Arial" panose="020B0604020202020204" pitchFamily="34" charset="0"/>
              <a:ea typeface="Calibri"/>
              <a:cs typeface="Arial" panose="020B0604020202020204" pitchFamily="34" charset="0"/>
            </a:endParaRPr>
          </a:p>
          <a:p>
            <a:pPr algn="ct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 </a:t>
            </a:r>
            <a:endParaRPr lang="en-US" sz="1000" dirty="0">
              <a:solidFill>
                <a:srgbClr val="000000"/>
              </a:solidFill>
              <a:latin typeface="Arial" panose="020B0604020202020204" pitchFamily="34" charset="0"/>
              <a:ea typeface="Calibri"/>
              <a:cs typeface="Arial" panose="020B0604020202020204" pitchFamily="34" charset="0"/>
            </a:endParaRPr>
          </a:p>
        </p:txBody>
      </p:sp>
      <p:sp>
        <p:nvSpPr>
          <p:cNvPr id="13" name="Text Box 2"/>
          <p:cNvSpPr txBox="1">
            <a:spLocks noChangeArrowheads="1"/>
          </p:cNvSpPr>
          <p:nvPr/>
        </p:nvSpPr>
        <p:spPr bwMode="auto">
          <a:xfrm>
            <a:off x="5438951" y="5615555"/>
            <a:ext cx="3401060" cy="1119844"/>
          </a:xfrm>
          <a:prstGeom prst="rect">
            <a:avLst/>
          </a:prstGeom>
          <a:noFill/>
          <a:ln w="9525">
            <a:solidFill>
              <a:srgbClr val="000000"/>
            </a:solidFill>
            <a:miter lim="800000"/>
            <a:headEnd/>
            <a:tailEnd/>
          </a:ln>
        </p:spPr>
        <p:txBody>
          <a:bodyPr rot="0" vert="horz" wrap="square" lIns="91440" tIns="45720" rIns="91440" bIns="45720" anchor="t" anchorCtr="0">
            <a:noAutofit/>
          </a:bodyPr>
          <a:lstStyle/>
          <a:p>
            <a:pPr>
              <a:lnSpc>
                <a:spcPct val="115000"/>
              </a:lnSpc>
            </a:pPr>
            <a:r>
              <a:rPr lang="en-US" sz="1000" b="1" dirty="0">
                <a:solidFill>
                  <a:srgbClr val="000000"/>
                </a:solidFill>
                <a:highlight>
                  <a:srgbClr val="FFFF00"/>
                </a:highlight>
                <a:latin typeface="Arial" panose="020B0604020202020204" pitchFamily="34" charset="0"/>
                <a:ea typeface="Calibri"/>
                <a:cs typeface="Arial" panose="020B0604020202020204" pitchFamily="34" charset="0"/>
              </a:rPr>
              <a:t>NOTE:</a:t>
            </a:r>
          </a:p>
          <a:p>
            <a:pPr>
              <a:lnSpc>
                <a:spcPct val="115000"/>
              </a:lnSpc>
            </a:pPr>
            <a:r>
              <a:rPr lang="en-US" sz="1000" b="1" dirty="0">
                <a:solidFill>
                  <a:srgbClr val="000000"/>
                </a:solidFill>
                <a:highlight>
                  <a:srgbClr val="FFFF00"/>
                </a:highlight>
                <a:latin typeface="Arial" panose="020B0604020202020204" pitchFamily="34" charset="0"/>
                <a:ea typeface="Calibri"/>
                <a:cs typeface="Arial" panose="020B0604020202020204" pitchFamily="34" charset="0"/>
              </a:rPr>
              <a:t>SAI:  Senior Army Instructors - 7           </a:t>
            </a:r>
          </a:p>
          <a:p>
            <a:pPr>
              <a:lnSpc>
                <a:spcPct val="115000"/>
              </a:lnSpc>
            </a:pPr>
            <a:r>
              <a:rPr lang="en-US" sz="1000" b="1" dirty="0">
                <a:solidFill>
                  <a:srgbClr val="000000"/>
                </a:solidFill>
                <a:highlight>
                  <a:srgbClr val="FFFF00"/>
                </a:highlight>
                <a:latin typeface="Arial" panose="020B0604020202020204" pitchFamily="34" charset="0"/>
                <a:ea typeface="Calibri"/>
                <a:cs typeface="Arial" panose="020B0604020202020204" pitchFamily="34" charset="0"/>
              </a:rPr>
              <a:t>AI:  Army Instructors – 17</a:t>
            </a:r>
            <a:endParaRPr lang="en-US" sz="1000" dirty="0">
              <a:solidFill>
                <a:srgbClr val="000000"/>
              </a:solidFill>
              <a:latin typeface="Arial" panose="020B0604020202020204" pitchFamily="34" charset="0"/>
              <a:ea typeface="Calibri"/>
              <a:cs typeface="Arial" panose="020B0604020202020204" pitchFamily="34" charset="0"/>
            </a:endParaRPr>
          </a:p>
          <a:p>
            <a:pPr>
              <a:lnSpc>
                <a:spcPct val="115000"/>
              </a:lnSpc>
            </a:pPr>
            <a:r>
              <a:rPr lang="en-US" sz="1000" b="1" dirty="0">
                <a:solidFill>
                  <a:srgbClr val="000000"/>
                </a:solidFill>
                <a:highlight>
                  <a:srgbClr val="FFFF00"/>
                </a:highlight>
                <a:latin typeface="Arial" panose="020B0604020202020204" pitchFamily="34" charset="0"/>
                <a:ea typeface="Calibri"/>
                <a:cs typeface="Arial" panose="020B0604020202020204" pitchFamily="34" charset="0"/>
              </a:rPr>
              <a:t>DAI: Director, Army Instruction Office – 3</a:t>
            </a:r>
            <a:endParaRPr lang="en-US" sz="1000" dirty="0">
              <a:solidFill>
                <a:srgbClr val="000000"/>
              </a:solidFill>
              <a:latin typeface="Arial" panose="020B0604020202020204" pitchFamily="34" charset="0"/>
              <a:ea typeface="Calibri"/>
              <a:cs typeface="Arial" panose="020B0604020202020204" pitchFamily="34" charset="0"/>
            </a:endParaRPr>
          </a:p>
          <a:p>
            <a:pPr>
              <a:lnSpc>
                <a:spcPct val="115000"/>
              </a:lnSpc>
            </a:pPr>
            <a:r>
              <a:rPr lang="en-US" sz="1000" b="1" dirty="0">
                <a:solidFill>
                  <a:srgbClr val="000000"/>
                </a:solidFill>
                <a:highlight>
                  <a:srgbClr val="FFFF00"/>
                </a:highlight>
                <a:latin typeface="Arial" panose="020B0604020202020204" pitchFamily="34" charset="0"/>
                <a:ea typeface="Calibri"/>
                <a:cs typeface="Arial" panose="020B0604020202020204" pitchFamily="34" charset="0"/>
              </a:rPr>
              <a:t>Secretary – 1</a:t>
            </a:r>
          </a:p>
          <a:p>
            <a:pPr>
              <a:lnSpc>
                <a:spcPct val="115000"/>
              </a:lnSpc>
            </a:pPr>
            <a:r>
              <a:rPr lang="en-US" sz="1000" b="1" dirty="0">
                <a:solidFill>
                  <a:srgbClr val="000000"/>
                </a:solidFill>
                <a:highlight>
                  <a:srgbClr val="FFFF00"/>
                </a:highlight>
                <a:latin typeface="Arial" panose="020B0604020202020204" pitchFamily="34" charset="0"/>
                <a:ea typeface="Calibri"/>
                <a:cs typeface="Arial" panose="020B0604020202020204" pitchFamily="34" charset="0"/>
              </a:rPr>
              <a:t>Powell Middle School JCC Instructors - 1</a:t>
            </a:r>
            <a:endParaRPr lang="en-US" sz="10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100" b="1" dirty="0">
                <a:solidFill>
                  <a:srgbClr val="000000"/>
                </a:solidFill>
                <a:latin typeface="Arial" panose="020B0604020202020204" pitchFamily="34" charset="0"/>
                <a:ea typeface="Calibri"/>
                <a:cs typeface="Arial" panose="020B0604020202020204" pitchFamily="34" charset="0"/>
              </a:rPr>
              <a:t> </a:t>
            </a:r>
            <a:endParaRPr lang="en-US" sz="11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dirty="0">
                <a:solidFill>
                  <a:srgbClr val="000000"/>
                </a:solidFill>
                <a:latin typeface="Arial" panose="020B0604020202020204" pitchFamily="34" charset="0"/>
                <a:ea typeface="Calibri"/>
                <a:cs typeface="Arial" panose="020B0604020202020204" pitchFamily="34" charset="0"/>
              </a:rPr>
              <a:t> </a:t>
            </a:r>
            <a:endParaRPr lang="en-US" sz="11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100" dirty="0">
                <a:solidFill>
                  <a:srgbClr val="000000"/>
                </a:solidFill>
                <a:latin typeface="Arial" panose="020B0604020202020204" pitchFamily="34" charset="0"/>
                <a:ea typeface="Calibri"/>
                <a:cs typeface="Arial" panose="020B0604020202020204" pitchFamily="34" charset="0"/>
              </a:rPr>
              <a:t> </a:t>
            </a:r>
          </a:p>
          <a:p>
            <a:pPr>
              <a:lnSpc>
                <a:spcPct val="115000"/>
              </a:lnSpc>
              <a:spcAft>
                <a:spcPts val="1000"/>
              </a:spcAft>
            </a:pPr>
            <a:r>
              <a:rPr lang="en-US" sz="1100" dirty="0">
                <a:solidFill>
                  <a:srgbClr val="000000"/>
                </a:solidFill>
                <a:latin typeface="Arial" panose="020B0604020202020204" pitchFamily="34" charset="0"/>
                <a:ea typeface="Calibri"/>
                <a:cs typeface="Arial" panose="020B0604020202020204" pitchFamily="34" charset="0"/>
              </a:rPr>
              <a:t> </a:t>
            </a:r>
          </a:p>
        </p:txBody>
      </p:sp>
      <p:sp>
        <p:nvSpPr>
          <p:cNvPr id="14" name="Text Box 2"/>
          <p:cNvSpPr txBox="1">
            <a:spLocks noChangeArrowheads="1"/>
          </p:cNvSpPr>
          <p:nvPr/>
        </p:nvSpPr>
        <p:spPr bwMode="auto">
          <a:xfrm>
            <a:off x="182219" y="3966315"/>
            <a:ext cx="1155036" cy="159796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AI:  SFC Kenneth Laster  </a:t>
            </a:r>
            <a:endParaRPr lang="en-US" sz="1000" dirty="0">
              <a:solidFill>
                <a:srgbClr val="FF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AI: SFC Rodney Johnson</a:t>
            </a:r>
            <a:endParaRPr lang="en-US" sz="10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b="1" dirty="0">
                <a:solidFill>
                  <a:srgbClr val="FF0000"/>
                </a:solidFill>
                <a:latin typeface="Arial" panose="020B0604020202020204" pitchFamily="34" charset="0"/>
                <a:ea typeface="Calibri"/>
                <a:cs typeface="Arial" panose="020B0604020202020204" pitchFamily="34" charset="0"/>
              </a:rPr>
              <a:t>AI:  Vacant</a:t>
            </a:r>
            <a:endParaRPr lang="en-US" sz="1000" dirty="0">
              <a:solidFill>
                <a:srgbClr val="FF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dirty="0">
                <a:solidFill>
                  <a:srgbClr val="000000"/>
                </a:solidFill>
                <a:latin typeface="Arial" panose="020B0604020202020204" pitchFamily="34" charset="0"/>
                <a:ea typeface="Calibri"/>
                <a:cs typeface="Arial" panose="020B0604020202020204" pitchFamily="34" charset="0"/>
              </a:rPr>
              <a:t> </a:t>
            </a:r>
          </a:p>
        </p:txBody>
      </p:sp>
      <p:sp>
        <p:nvSpPr>
          <p:cNvPr id="15" name="Text Box 2"/>
          <p:cNvSpPr txBox="1">
            <a:spLocks noChangeArrowheads="1"/>
          </p:cNvSpPr>
          <p:nvPr/>
        </p:nvSpPr>
        <p:spPr bwMode="auto">
          <a:xfrm>
            <a:off x="1423656" y="3966315"/>
            <a:ext cx="1238644" cy="209482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AI:  1SG Zelon Odoms</a:t>
            </a:r>
            <a:endParaRPr lang="en-US" sz="10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b="1" dirty="0">
                <a:solidFill>
                  <a:srgbClr val="FF0000"/>
                </a:solidFill>
                <a:latin typeface="Arial" panose="020B0604020202020204" pitchFamily="34" charset="0"/>
                <a:ea typeface="Calibri"/>
                <a:cs typeface="Arial" panose="020B0604020202020204" pitchFamily="34" charset="0"/>
              </a:rPr>
              <a:t>AI:  VACANT</a:t>
            </a:r>
            <a:endParaRPr lang="en-US" sz="1000" dirty="0">
              <a:solidFill>
                <a:srgbClr val="FF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 AI: SFC Montrell McGruder</a:t>
            </a:r>
          </a:p>
          <a:p>
            <a:pPr>
              <a:lnSpc>
                <a:spcPct val="115000"/>
              </a:lnSpc>
              <a:spcAft>
                <a:spcPts val="1000"/>
              </a:spcAft>
            </a:pPr>
            <a:r>
              <a:rPr lang="en-US" sz="1000" b="1" dirty="0">
                <a:solidFill>
                  <a:srgbClr val="FF0000"/>
                </a:solidFill>
                <a:latin typeface="Arial" panose="020B0604020202020204" pitchFamily="34" charset="0"/>
                <a:ea typeface="Calibri"/>
                <a:cs typeface="Arial" panose="020B0604020202020204" pitchFamily="34" charset="0"/>
              </a:rPr>
              <a:t>AI – APPROVAL Granted for 4</a:t>
            </a:r>
            <a:r>
              <a:rPr lang="en-US" sz="1000" b="1" baseline="30000" dirty="0">
                <a:solidFill>
                  <a:srgbClr val="FF0000"/>
                </a:solidFill>
                <a:latin typeface="Arial" panose="020B0604020202020204" pitchFamily="34" charset="0"/>
                <a:ea typeface="Calibri"/>
                <a:cs typeface="Arial" panose="020B0604020202020204" pitchFamily="34" charset="0"/>
              </a:rPr>
              <a:t>th</a:t>
            </a:r>
            <a:r>
              <a:rPr lang="en-US" sz="1000" b="1" dirty="0">
                <a:solidFill>
                  <a:srgbClr val="FF0000"/>
                </a:solidFill>
                <a:latin typeface="Arial" panose="020B0604020202020204" pitchFamily="34" charset="0"/>
                <a:ea typeface="Calibri"/>
                <a:cs typeface="Arial" panose="020B0604020202020204" pitchFamily="34" charset="0"/>
              </a:rPr>
              <a:t> instructor</a:t>
            </a:r>
          </a:p>
          <a:p>
            <a:pPr>
              <a:lnSpc>
                <a:spcPct val="115000"/>
              </a:lnSpc>
              <a:spcAft>
                <a:spcPts val="1000"/>
              </a:spcAft>
            </a:pPr>
            <a:endParaRPr lang="en-US" sz="10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dirty="0">
                <a:solidFill>
                  <a:srgbClr val="000000"/>
                </a:solidFill>
                <a:latin typeface="Arial" panose="020B0604020202020204" pitchFamily="34" charset="0"/>
                <a:ea typeface="Calibri"/>
                <a:cs typeface="Arial" panose="020B0604020202020204" pitchFamily="34" charset="0"/>
              </a:rPr>
              <a:t> </a:t>
            </a:r>
          </a:p>
        </p:txBody>
      </p:sp>
      <p:sp>
        <p:nvSpPr>
          <p:cNvPr id="16" name="Text Box 2"/>
          <p:cNvSpPr txBox="1">
            <a:spLocks noChangeArrowheads="1"/>
          </p:cNvSpPr>
          <p:nvPr/>
        </p:nvSpPr>
        <p:spPr bwMode="auto">
          <a:xfrm>
            <a:off x="2768042" y="3966315"/>
            <a:ext cx="1243557" cy="119275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AI:  1SG Gayle Anderson</a:t>
            </a:r>
            <a:endParaRPr lang="en-US" sz="1000" dirty="0">
              <a:solidFill>
                <a:srgbClr val="FF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 AI: MSG Carlos Parker</a:t>
            </a:r>
          </a:p>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AI: Vacant</a:t>
            </a:r>
            <a:endParaRPr lang="en-US" sz="10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dirty="0">
                <a:solidFill>
                  <a:srgbClr val="000000"/>
                </a:solidFill>
                <a:latin typeface="Arial" panose="020B0604020202020204" pitchFamily="34" charset="0"/>
                <a:ea typeface="Calibri"/>
                <a:cs typeface="Arial" panose="020B0604020202020204" pitchFamily="34" charset="0"/>
              </a:rPr>
              <a:t> </a:t>
            </a:r>
          </a:p>
        </p:txBody>
      </p:sp>
      <p:sp>
        <p:nvSpPr>
          <p:cNvPr id="17" name="Text Box 2"/>
          <p:cNvSpPr txBox="1">
            <a:spLocks noChangeArrowheads="1"/>
          </p:cNvSpPr>
          <p:nvPr/>
        </p:nvSpPr>
        <p:spPr bwMode="auto">
          <a:xfrm>
            <a:off x="4078227" y="3953643"/>
            <a:ext cx="1167161" cy="191720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AI:  MSG Gary Pope</a:t>
            </a:r>
            <a:endParaRPr lang="en-US" sz="10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 AI:  Vacant</a:t>
            </a:r>
            <a:endParaRPr lang="en-US" sz="1000" dirty="0">
              <a:solidFill>
                <a:srgbClr val="FF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b="1" dirty="0">
                <a:solidFill>
                  <a:srgbClr val="FF0000"/>
                </a:solidFill>
                <a:latin typeface="Arial" panose="020B0604020202020204" pitchFamily="34" charset="0"/>
                <a:ea typeface="Calibri"/>
                <a:cs typeface="Arial" panose="020B0604020202020204" pitchFamily="34" charset="0"/>
              </a:rPr>
              <a:t>AI:  SLOT LOST DUE TO  DECREASED ENROLLMENT, initiating the 8</a:t>
            </a:r>
            <a:r>
              <a:rPr lang="en-US" sz="1000" b="1" baseline="30000" dirty="0">
                <a:solidFill>
                  <a:srgbClr val="FF0000"/>
                </a:solidFill>
                <a:latin typeface="Arial" panose="020B0604020202020204" pitchFamily="34" charset="0"/>
                <a:ea typeface="Calibri"/>
                <a:cs typeface="Arial" panose="020B0604020202020204" pitchFamily="34" charset="0"/>
              </a:rPr>
              <a:t>th</a:t>
            </a:r>
            <a:r>
              <a:rPr lang="en-US" sz="1000" b="1" dirty="0">
                <a:solidFill>
                  <a:srgbClr val="FF0000"/>
                </a:solidFill>
                <a:latin typeface="Arial" panose="020B0604020202020204" pitchFamily="34" charset="0"/>
                <a:ea typeface="Calibri"/>
                <a:cs typeface="Arial" panose="020B0604020202020204" pitchFamily="34" charset="0"/>
              </a:rPr>
              <a:t> Grade program</a:t>
            </a:r>
            <a:endParaRPr lang="en-US" sz="1000" dirty="0">
              <a:solidFill>
                <a:srgbClr val="FF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dirty="0">
                <a:solidFill>
                  <a:srgbClr val="000000"/>
                </a:solidFill>
                <a:latin typeface="Arial" panose="020B0604020202020204" pitchFamily="34" charset="0"/>
                <a:ea typeface="Calibri"/>
                <a:cs typeface="Arial" panose="020B0604020202020204" pitchFamily="34" charset="0"/>
              </a:rPr>
              <a:t> </a:t>
            </a:r>
          </a:p>
        </p:txBody>
      </p:sp>
      <p:sp>
        <p:nvSpPr>
          <p:cNvPr id="18" name="Text Box 2"/>
          <p:cNvSpPr txBox="1">
            <a:spLocks noChangeArrowheads="1"/>
          </p:cNvSpPr>
          <p:nvPr/>
        </p:nvSpPr>
        <p:spPr bwMode="auto">
          <a:xfrm>
            <a:off x="5338230" y="3954607"/>
            <a:ext cx="1079681" cy="160967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AI: MSG Gregory Jackson</a:t>
            </a:r>
            <a:endParaRPr lang="en-US" sz="1000" dirty="0">
              <a:solidFill>
                <a:srgbClr val="FF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 </a:t>
            </a:r>
            <a:r>
              <a:rPr lang="en-US" sz="1000" b="1" dirty="0">
                <a:solidFill>
                  <a:srgbClr val="FF0000"/>
                </a:solidFill>
                <a:latin typeface="Arial" panose="020B0604020202020204" pitchFamily="34" charset="0"/>
                <a:ea typeface="Calibri"/>
                <a:cs typeface="Arial" panose="020B0604020202020204" pitchFamily="34" charset="0"/>
              </a:rPr>
              <a:t>AI:  Vacant SFC Gary Lewis Pending Approval</a:t>
            </a:r>
            <a:endParaRPr lang="en-US" sz="1000" dirty="0">
              <a:solidFill>
                <a:srgbClr val="FF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dirty="0">
                <a:solidFill>
                  <a:srgbClr val="000000"/>
                </a:solidFill>
                <a:latin typeface="Arial" panose="020B0604020202020204" pitchFamily="34" charset="0"/>
                <a:ea typeface="Calibri"/>
                <a:cs typeface="Arial" panose="020B0604020202020204" pitchFamily="34" charset="0"/>
              </a:rPr>
              <a:t> </a:t>
            </a:r>
          </a:p>
        </p:txBody>
      </p:sp>
      <p:sp>
        <p:nvSpPr>
          <p:cNvPr id="19" name="Text Box 2"/>
          <p:cNvSpPr txBox="1">
            <a:spLocks noChangeArrowheads="1"/>
          </p:cNvSpPr>
          <p:nvPr/>
        </p:nvSpPr>
        <p:spPr bwMode="auto">
          <a:xfrm>
            <a:off x="6510753" y="3953302"/>
            <a:ext cx="1250603" cy="128674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AI:  SFC  Mcglaston</a:t>
            </a:r>
            <a:endParaRPr lang="en-US" sz="10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b="1" dirty="0">
                <a:solidFill>
                  <a:srgbClr val="FF0000"/>
                </a:solidFill>
                <a:latin typeface="Arial" panose="020B0604020202020204" pitchFamily="34" charset="0"/>
                <a:ea typeface="Calibri"/>
                <a:cs typeface="Arial" panose="020B0604020202020204" pitchFamily="34" charset="0"/>
              </a:rPr>
              <a:t> AI:  Vacant CW2 Suzzanne Smith-Tyler pending Approval</a:t>
            </a:r>
            <a:endParaRPr lang="en-US" sz="1000" dirty="0">
              <a:solidFill>
                <a:srgbClr val="FF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dirty="0">
                <a:solidFill>
                  <a:srgbClr val="000000"/>
                </a:solidFill>
                <a:latin typeface="Arial" panose="020B0604020202020204" pitchFamily="34" charset="0"/>
                <a:ea typeface="Calibri"/>
                <a:cs typeface="Arial" panose="020B0604020202020204" pitchFamily="34" charset="0"/>
              </a:rPr>
              <a:t> </a:t>
            </a:r>
          </a:p>
        </p:txBody>
      </p:sp>
      <p:sp>
        <p:nvSpPr>
          <p:cNvPr id="20" name="Text Box 2"/>
          <p:cNvSpPr txBox="1">
            <a:spLocks noChangeArrowheads="1"/>
          </p:cNvSpPr>
          <p:nvPr/>
        </p:nvSpPr>
        <p:spPr bwMode="auto">
          <a:xfrm>
            <a:off x="7824610" y="3943461"/>
            <a:ext cx="1133610" cy="152824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000" b="1" dirty="0">
                <a:solidFill>
                  <a:srgbClr val="FF0000"/>
                </a:solidFill>
                <a:latin typeface="Arial" panose="020B0604020202020204" pitchFamily="34" charset="0"/>
                <a:ea typeface="Calibri"/>
                <a:cs typeface="Arial" panose="020B0604020202020204" pitchFamily="34" charset="0"/>
              </a:rPr>
              <a:t>AI: 1SG Damon Williams: Pending Loss to JSU</a:t>
            </a:r>
            <a:endParaRPr lang="en-US" sz="1000" dirty="0">
              <a:solidFill>
                <a:srgbClr val="FF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AI: CW4 Melba Mosley</a:t>
            </a:r>
            <a:endParaRPr lang="en-US" sz="10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b="1" dirty="0">
                <a:solidFill>
                  <a:srgbClr val="000000"/>
                </a:solidFill>
                <a:latin typeface="Arial" panose="020B0604020202020204" pitchFamily="34" charset="0"/>
                <a:ea typeface="Calibri"/>
                <a:cs typeface="Arial" panose="020B0604020202020204" pitchFamily="34" charset="0"/>
              </a:rPr>
              <a:t>AI: Vacant</a:t>
            </a:r>
            <a:r>
              <a:rPr lang="en-US" sz="1000" b="1" dirty="0">
                <a:solidFill>
                  <a:srgbClr val="FF0000"/>
                </a:solidFill>
                <a:latin typeface="Arial" panose="020B0604020202020204" pitchFamily="34" charset="0"/>
                <a:ea typeface="Calibri"/>
                <a:cs typeface="Arial" panose="020B0604020202020204" pitchFamily="34" charset="0"/>
              </a:rPr>
              <a:t> </a:t>
            </a:r>
            <a:endParaRPr lang="en-US" sz="1000" dirty="0">
              <a:solidFill>
                <a:srgbClr val="FF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000" dirty="0">
                <a:solidFill>
                  <a:srgbClr val="000000"/>
                </a:solidFill>
                <a:latin typeface="Arial" panose="020B0604020202020204" pitchFamily="34" charset="0"/>
                <a:ea typeface="Calibri"/>
                <a:cs typeface="Arial" panose="020B0604020202020204" pitchFamily="34" charset="0"/>
              </a:rPr>
              <a:t> </a:t>
            </a:r>
          </a:p>
          <a:p>
            <a:pPr>
              <a:lnSpc>
                <a:spcPct val="115000"/>
              </a:lnSpc>
              <a:spcAft>
                <a:spcPts val="1000"/>
              </a:spcAft>
            </a:pPr>
            <a:r>
              <a:rPr lang="en-US" sz="1000" dirty="0">
                <a:solidFill>
                  <a:srgbClr val="000000"/>
                </a:solidFill>
                <a:latin typeface="Arial" panose="020B0604020202020204" pitchFamily="34" charset="0"/>
                <a:ea typeface="Calibri"/>
                <a:cs typeface="Arial" panose="020B0604020202020204" pitchFamily="34" charset="0"/>
              </a:rPr>
              <a:t> </a:t>
            </a:r>
          </a:p>
        </p:txBody>
      </p:sp>
      <p:sp>
        <p:nvSpPr>
          <p:cNvPr id="21" name="Text Box 14"/>
          <p:cNvSpPr txBox="1">
            <a:spLocks noChangeArrowheads="1"/>
          </p:cNvSpPr>
          <p:nvPr/>
        </p:nvSpPr>
        <p:spPr bwMode="auto">
          <a:xfrm>
            <a:off x="1198880" y="1321614"/>
            <a:ext cx="1492340" cy="4565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100" dirty="0">
                <a:solidFill>
                  <a:srgbClr val="000000"/>
                </a:solidFill>
                <a:latin typeface="Arial" panose="020B0604020202020204" pitchFamily="34" charset="0"/>
                <a:ea typeface="Calibri"/>
                <a:cs typeface="Arial" panose="020B0604020202020204" pitchFamily="34" charset="0"/>
              </a:rPr>
              <a:t>         </a:t>
            </a:r>
            <a:r>
              <a:rPr lang="en-US" sz="1100" b="1" dirty="0">
                <a:solidFill>
                  <a:srgbClr val="000000"/>
                </a:solidFill>
                <a:latin typeface="Arial" panose="020B0604020202020204" pitchFamily="34" charset="0"/>
                <a:ea typeface="Calibri"/>
                <a:cs typeface="Arial" panose="020B0604020202020204" pitchFamily="34" charset="0"/>
              </a:rPr>
              <a:t>U.S. ARMY CADET COMMAND</a:t>
            </a:r>
            <a:endParaRPr lang="en-US" sz="1100" dirty="0">
              <a:solidFill>
                <a:srgbClr val="000000"/>
              </a:solidFill>
              <a:latin typeface="Arial" panose="020B0604020202020204" pitchFamily="34" charset="0"/>
              <a:ea typeface="Calibri"/>
              <a:cs typeface="Arial" panose="020B0604020202020204" pitchFamily="34" charset="0"/>
            </a:endParaRPr>
          </a:p>
          <a:p>
            <a:pPr>
              <a:lnSpc>
                <a:spcPct val="115000"/>
              </a:lnSpc>
              <a:spcAft>
                <a:spcPts val="1000"/>
              </a:spcAft>
            </a:pPr>
            <a:r>
              <a:rPr lang="en-US" sz="1100" dirty="0">
                <a:solidFill>
                  <a:srgbClr val="000000"/>
                </a:solidFill>
                <a:latin typeface="Arial" panose="020B0604020202020204" pitchFamily="34" charset="0"/>
                <a:ea typeface="Calibri"/>
                <a:cs typeface="Arial" panose="020B0604020202020204" pitchFamily="34" charset="0"/>
              </a:rPr>
              <a:t> </a:t>
            </a:r>
          </a:p>
          <a:p>
            <a:pPr>
              <a:lnSpc>
                <a:spcPct val="115000"/>
              </a:lnSpc>
              <a:spcAft>
                <a:spcPts val="1000"/>
              </a:spcAft>
            </a:pPr>
            <a:r>
              <a:rPr lang="en-US" sz="1100" dirty="0">
                <a:solidFill>
                  <a:srgbClr val="000000"/>
                </a:solidFill>
                <a:latin typeface="Arial" panose="020B0604020202020204" pitchFamily="34" charset="0"/>
                <a:ea typeface="Calibri"/>
                <a:cs typeface="Arial" panose="020B0604020202020204" pitchFamily="34" charset="0"/>
              </a:rPr>
              <a:t> </a:t>
            </a:r>
          </a:p>
        </p:txBody>
      </p:sp>
      <p:sp>
        <p:nvSpPr>
          <p:cNvPr id="22" name="Cloud"/>
          <p:cNvSpPr>
            <a:spLocks noChangeAspect="1" noEditPoints="1" noChangeArrowheads="1"/>
          </p:cNvSpPr>
          <p:nvPr/>
        </p:nvSpPr>
        <p:spPr bwMode="auto">
          <a:xfrm>
            <a:off x="6781800" y="1028781"/>
            <a:ext cx="2286000" cy="19431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noAutofit/>
          </a:bodyPr>
          <a:lstStyle/>
          <a:p>
            <a:r>
              <a:rPr lang="en-US" sz="1200" b="1" dirty="0">
                <a:solidFill>
                  <a:srgbClr val="000000"/>
                </a:solidFill>
                <a:latin typeface="Arial" panose="020B0604020202020204" pitchFamily="34" charset="0"/>
                <a:cs typeface="Arial" panose="020B0604020202020204" pitchFamily="34" charset="0"/>
              </a:rPr>
              <a:t> </a:t>
            </a:r>
            <a:r>
              <a:rPr lang="en-US" sz="1100" b="1" dirty="0">
                <a:solidFill>
                  <a:srgbClr val="000000"/>
                </a:solidFill>
                <a:latin typeface="Arial" panose="020B0604020202020204" pitchFamily="34" charset="0"/>
                <a:cs typeface="Arial" panose="020B0604020202020204" pitchFamily="34" charset="0"/>
              </a:rPr>
              <a:t>All JROTC instructors are </a:t>
            </a:r>
          </a:p>
          <a:p>
            <a:r>
              <a:rPr lang="en-US" sz="1100" b="1" dirty="0">
                <a:solidFill>
                  <a:srgbClr val="000000"/>
                </a:solidFill>
                <a:latin typeface="Arial" panose="020B0604020202020204" pitchFamily="34" charset="0"/>
                <a:cs typeface="Arial" panose="020B0604020202020204" pitchFamily="34" charset="0"/>
              </a:rPr>
              <a:t>retired Army Veterans with a minimum 20 years’ experience and world view perspective.</a:t>
            </a:r>
            <a:endParaRPr lang="en-US" sz="1100" dirty="0">
              <a:solidFill>
                <a:srgbClr val="000000"/>
              </a:solidFill>
              <a:latin typeface="Arial" panose="020B0604020202020204" pitchFamily="34" charset="0"/>
              <a:ea typeface="Times New Roman"/>
              <a:cs typeface="Arial" panose="020B0604020202020204" pitchFamily="34" charset="0"/>
            </a:endParaRPr>
          </a:p>
        </p:txBody>
      </p:sp>
      <p:sp>
        <p:nvSpPr>
          <p:cNvPr id="29" name="Rectangle 28"/>
          <p:cNvSpPr/>
          <p:nvPr/>
        </p:nvSpPr>
        <p:spPr>
          <a:xfrm>
            <a:off x="1505800" y="0"/>
            <a:ext cx="6261597" cy="1077218"/>
          </a:xfrm>
          <a:prstGeom prst="rect">
            <a:avLst/>
          </a:prstGeom>
        </p:spPr>
        <p:txBody>
          <a:bodyPr wrap="square">
            <a:spAutoFit/>
          </a:bodyPr>
          <a:lstStyle/>
          <a:p>
            <a:pPr algn="ctr"/>
            <a:r>
              <a:rPr lang="en-US" sz="3200" b="1" i="1" kern="0" dirty="0">
                <a:ln>
                  <a:solidFill>
                    <a:srgbClr val="000000"/>
                  </a:solidFill>
                </a:ln>
                <a:solidFill>
                  <a:sysClr val="windowText" lastClr="000000"/>
                </a:solidFill>
                <a:effectLst>
                  <a:outerShdw blurRad="38100" dist="38100" dir="2700000" algn="tl">
                    <a:srgbClr val="C0C0C0"/>
                  </a:outerShdw>
                </a:effectLst>
                <a:latin typeface="+mj-lt"/>
              </a:rPr>
              <a:t>JPS JROTC Organization Chart SY23-24</a:t>
            </a:r>
            <a:endParaRPr lang="en-US" sz="3200" dirty="0">
              <a:solidFill>
                <a:srgbClr val="000000"/>
              </a:solidFill>
              <a:latin typeface="+mj-lt"/>
            </a:endParaRPr>
          </a:p>
        </p:txBody>
      </p:sp>
      <p:sp>
        <p:nvSpPr>
          <p:cNvPr id="30" name="Text Box 2"/>
          <p:cNvSpPr txBox="1">
            <a:spLocks noChangeArrowheads="1"/>
          </p:cNvSpPr>
          <p:nvPr/>
        </p:nvSpPr>
        <p:spPr bwMode="auto">
          <a:xfrm>
            <a:off x="182219" y="5833518"/>
            <a:ext cx="1136948" cy="79588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pPr>
            <a:r>
              <a:rPr lang="en-US" sz="1000" b="1" dirty="0">
                <a:solidFill>
                  <a:srgbClr val="000000"/>
                </a:solidFill>
                <a:latin typeface="Arial" panose="020B0604020202020204" pitchFamily="34" charset="0"/>
                <a:ea typeface="Calibri"/>
                <a:cs typeface="Arial" panose="020B0604020202020204" pitchFamily="34" charset="0"/>
              </a:rPr>
              <a:t>POWELL MS         </a:t>
            </a:r>
          </a:p>
          <a:p>
            <a:pPr algn="ctr">
              <a:lnSpc>
                <a:spcPct val="115000"/>
              </a:lnSpc>
            </a:pPr>
            <a:r>
              <a:rPr lang="en-US" sz="1000" b="1" dirty="0">
                <a:solidFill>
                  <a:srgbClr val="000000"/>
                </a:solidFill>
                <a:latin typeface="Arial" panose="020B0604020202020204" pitchFamily="34" charset="0"/>
                <a:ea typeface="Calibri"/>
                <a:cs typeface="Arial" panose="020B0604020202020204" pitchFamily="34" charset="0"/>
              </a:rPr>
              <a:t>CPO Earnest Terry</a:t>
            </a:r>
          </a:p>
          <a:p>
            <a:pPr algn="ctr">
              <a:lnSpc>
                <a:spcPct val="115000"/>
              </a:lnSpc>
              <a:spcAft>
                <a:spcPts val="1000"/>
              </a:spcAft>
            </a:pPr>
            <a:endParaRPr lang="en-US" sz="1000" b="1" dirty="0">
              <a:solidFill>
                <a:srgbClr val="000000"/>
              </a:solidFill>
              <a:latin typeface="Calibri"/>
              <a:ea typeface="Calibri"/>
              <a:cs typeface="Times New Roman"/>
            </a:endParaRPr>
          </a:p>
        </p:txBody>
      </p:sp>
      <p:pic>
        <p:nvPicPr>
          <p:cNvPr id="25" name="Picture 2" descr="JPS Introduces New Logo, Refreshes Bra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546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Content Placeholder 5" descr="JacksonPublicSchoolsJROTCSSI_MS.jpg"/>
          <p:cNvPicPr>
            <a:picLocks noChangeAspect="1"/>
          </p:cNvPicPr>
          <p:nvPr/>
        </p:nvPicPr>
        <p:blipFill>
          <a:blip r:embed="rId3">
            <a:lum bright="70000" contrast="-70000"/>
            <a:extLst>
              <a:ext uri="{BEBA8EAE-BF5A-486C-A8C5-ECC9F3942E4B}">
                <a14:imgProps xmlns:a14="http://schemas.microsoft.com/office/drawing/2010/main">
                  <a14:imgLayer r:embed="rId4">
                    <a14:imgEffect>
                      <a14:brightnessContrast bright="45000" contrast="16000"/>
                    </a14:imgEffect>
                  </a14:imgLayer>
                </a14:imgProps>
              </a:ext>
              <a:ext uri="{28A0092B-C50C-407E-A947-70E740481C1C}">
                <a14:useLocalDpi xmlns:a14="http://schemas.microsoft.com/office/drawing/2010/main" val="0"/>
              </a:ext>
            </a:extLst>
          </a:blip>
          <a:srcRect/>
          <a:stretch>
            <a:fillRect/>
          </a:stretch>
        </p:blipFill>
        <p:spPr>
          <a:xfrm>
            <a:off x="3708085" y="1337674"/>
            <a:ext cx="2463444" cy="2487731"/>
          </a:xfrm>
          <a:prstGeom prst="rect">
            <a:avLst/>
          </a:prstGeom>
        </p:spPr>
      </p:pic>
      <p:pic>
        <p:nvPicPr>
          <p:cNvPr id="2088" name="Picture 40" descr="http://www.richmondhilljrotc.com/armyswoosh.gi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4994" y="48388"/>
            <a:ext cx="891606" cy="61958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11"/>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304" b="89732" l="14170" r="89879"/>
                    </a14:imgEffect>
                  </a14:imgLayer>
                </a14:imgProps>
              </a:ext>
              <a:ext uri="{28A0092B-C50C-407E-A947-70E740481C1C}">
                <a14:useLocalDpi xmlns:a14="http://schemas.microsoft.com/office/drawing/2010/main" val="0"/>
              </a:ext>
            </a:extLst>
          </a:blip>
          <a:srcRect/>
          <a:stretch>
            <a:fillRect/>
          </a:stretch>
        </p:blipFill>
        <p:spPr bwMode="auto">
          <a:xfrm>
            <a:off x="2627899" y="2947373"/>
            <a:ext cx="903166" cy="82067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48750" y1="30534" x2="47500" y2="35115"/>
                        <a14:foregroundMark x1="24375" y1="33588" x2="29375" y2="50382"/>
                        <a14:foregroundMark x1="31875" y1="70229" x2="41875" y2="80916"/>
                        <a14:foregroundMark x1="62500" y1="74809" x2="48750" y2="74809"/>
                        <a14:foregroundMark x1="75625" y1="27481" x2="75625" y2="29771"/>
                      </a14:backgroundRemoval>
                    </a14:imgEffect>
                  </a14:imgLayer>
                </a14:imgProps>
              </a:ext>
              <a:ext uri="{28A0092B-C50C-407E-A947-70E740481C1C}">
                <a14:useLocalDpi xmlns:a14="http://schemas.microsoft.com/office/drawing/2010/main" val="0"/>
              </a:ext>
            </a:extLst>
          </a:blip>
          <a:srcRect/>
          <a:stretch>
            <a:fillRect/>
          </a:stretch>
        </p:blipFill>
        <p:spPr bwMode="auto">
          <a:xfrm>
            <a:off x="6340925" y="2331285"/>
            <a:ext cx="611409" cy="500509"/>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3458" y1="47436" x2="43458" y2="47436"/>
                      </a14:backgroundRemoval>
                    </a14:imgEffect>
                  </a14:imgLayer>
                </a14:imgProps>
              </a:ext>
              <a:ext uri="{28A0092B-C50C-407E-A947-70E740481C1C}">
                <a14:useLocalDpi xmlns:a14="http://schemas.microsoft.com/office/drawing/2010/main" val="0"/>
              </a:ext>
            </a:extLst>
          </a:blip>
          <a:srcRect/>
          <a:stretch>
            <a:fillRect/>
          </a:stretch>
        </p:blipFill>
        <p:spPr bwMode="auto">
          <a:xfrm>
            <a:off x="4613251" y="909790"/>
            <a:ext cx="674500" cy="49021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urrah Emblem"/>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70" b="98261" l="1299" r="97403">
                        <a14:foregroundMark x1="46753" y1="6957" x2="46753" y2="8696"/>
                      </a14:backgroundRemoval>
                    </a14:imgEffect>
                  </a14:imgLayer>
                </a14:imgProps>
              </a:ext>
              <a:ext uri="{28A0092B-C50C-407E-A947-70E740481C1C}">
                <a14:useLocalDpi xmlns:a14="http://schemas.microsoft.com/office/drawing/2010/main" val="0"/>
              </a:ext>
            </a:extLst>
          </a:blip>
          <a:srcRect/>
          <a:stretch>
            <a:fillRect/>
          </a:stretch>
        </p:blipFill>
        <p:spPr bwMode="auto">
          <a:xfrm>
            <a:off x="6328073" y="1466821"/>
            <a:ext cx="422298" cy="422298"/>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6" descr="Provine new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16414" y="2377137"/>
            <a:ext cx="867073" cy="40880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7" descr="tiger-yellow-eyes"/>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3067" b="89571" l="9551" r="89888">
                        <a14:foregroundMark x1="48315" y1="48466" x2="48315" y2="48466"/>
                        <a14:foregroundMark x1="41573" y1="48466" x2="41573" y2="52761"/>
                        <a14:foregroundMark x1="60674" y1="46012" x2="60674" y2="46012"/>
                        <a14:foregroundMark x1="61236" y1="45399" x2="61236" y2="45399"/>
                        <a14:foregroundMark x1="62360" y1="44785" x2="63483" y2="48466"/>
                        <a14:foregroundMark x1="71910" y1="43558" x2="66292" y2="59509"/>
                        <a14:foregroundMark x1="80899" y1="46626" x2="80337" y2="67485"/>
                        <a14:foregroundMark x1="78652" y1="71779" x2="60674" y2="69325"/>
                        <a14:foregroundMark x1="78652" y1="75460" x2="78090" y2="77914"/>
                        <a14:foregroundMark x1="56180" y1="66258" x2="56180" y2="66258"/>
                        <a14:foregroundMark x1="52247" y1="70552" x2="52247" y2="70552"/>
                        <a14:foregroundMark x1="49438" y1="74233" x2="49438" y2="74233"/>
                        <a14:foregroundMark x1="49438" y1="74847" x2="37079" y2="77914"/>
                        <a14:foregroundMark x1="43820" y1="81595" x2="43820" y2="81595"/>
                        <a14:foregroundMark x1="44382" y1="84663" x2="44382" y2="84663"/>
                        <a14:foregroundMark x1="45506" y1="84663" x2="45506" y2="84663"/>
                        <a14:foregroundMark x1="31461" y1="78528" x2="31461" y2="78528"/>
                        <a14:foregroundMark x1="29213" y1="78528" x2="29213" y2="78528"/>
                        <a14:foregroundMark x1="26966" y1="76687" x2="26966" y2="76687"/>
                        <a14:foregroundMark x1="26404" y1="72393" x2="26404" y2="72393"/>
                        <a14:foregroundMark x1="25843" y1="68098" x2="25843" y2="68098"/>
                        <a14:foregroundMark x1="32022" y1="67485" x2="32022" y2="67485"/>
                        <a14:foregroundMark x1="36517" y1="64417" x2="36517" y2="64417"/>
                        <a14:foregroundMark x1="37079" y1="66258" x2="37079" y2="66258"/>
                        <a14:foregroundMark x1="34270" y1="59509" x2="34270" y2="59509"/>
                        <a14:foregroundMark x1="28090" y1="59509" x2="28090" y2="59509"/>
                        <a14:foregroundMark x1="22472" y1="63804" x2="22472" y2="63804"/>
                        <a14:foregroundMark x1="20225" y1="68098" x2="20225" y2="68098"/>
                      </a14:backgroundRemoval>
                    </a14:imgEffect>
                  </a14:imgLayer>
                </a14:imgProps>
              </a:ext>
              <a:ext uri="{28A0092B-C50C-407E-A947-70E740481C1C}">
                <a14:useLocalDpi xmlns:a14="http://schemas.microsoft.com/office/drawing/2010/main" val="0"/>
              </a:ext>
            </a:extLst>
          </a:blip>
          <a:srcRect/>
          <a:stretch>
            <a:fillRect/>
          </a:stretch>
        </p:blipFill>
        <p:spPr bwMode="auto">
          <a:xfrm>
            <a:off x="3046794" y="1469511"/>
            <a:ext cx="615921" cy="5606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9827" b="92486" l="4167" r="95139"/>
                    </a14:imgEffect>
                  </a14:imgLayer>
                </a14:imgProps>
              </a:ext>
              <a:ext uri="{28A0092B-C50C-407E-A947-70E740481C1C}">
                <a14:useLocalDpi xmlns:a14="http://schemas.microsoft.com/office/drawing/2010/main" val="0"/>
              </a:ext>
            </a:extLst>
          </a:blip>
          <a:srcRect/>
          <a:stretch>
            <a:fillRect/>
          </a:stretch>
        </p:blipFill>
        <p:spPr bwMode="auto">
          <a:xfrm>
            <a:off x="6307413" y="3050523"/>
            <a:ext cx="463618" cy="55584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1"/>
          <p:cNvSpPr>
            <a:spLocks noChangeArrowheads="1"/>
          </p:cNvSpPr>
          <p:nvPr/>
        </p:nvSpPr>
        <p:spPr bwMode="auto">
          <a:xfrm>
            <a:off x="4479634"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endParaRPr lang="en-US" dirty="0">
              <a:solidFill>
                <a:prstClr val="black"/>
              </a:solidFill>
            </a:endParaRPr>
          </a:p>
        </p:txBody>
      </p:sp>
      <p:sp>
        <p:nvSpPr>
          <p:cNvPr id="20" name="Rectangle 30"/>
          <p:cNvSpPr>
            <a:spLocks noChangeArrowheads="1"/>
          </p:cNvSpPr>
          <p:nvPr/>
        </p:nvSpPr>
        <p:spPr bwMode="auto">
          <a:xfrm>
            <a:off x="4479634" y="24537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altLang="en-US" dirty="0">
              <a:solidFill>
                <a:prstClr val="black"/>
              </a:solidFill>
              <a:latin typeface="Arial" pitchFamily="34" charset="0"/>
              <a:cs typeface="Arial" pitchFamily="34" charset="0"/>
            </a:endParaRPr>
          </a:p>
        </p:txBody>
      </p:sp>
      <p:sp>
        <p:nvSpPr>
          <p:cNvPr id="21" name="Rectangle 33"/>
          <p:cNvSpPr>
            <a:spLocks noChangeArrowheads="1"/>
          </p:cNvSpPr>
          <p:nvPr/>
        </p:nvSpPr>
        <p:spPr bwMode="auto">
          <a:xfrm>
            <a:off x="4388355" y="2539615"/>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br>
              <a:rPr lang="en-US" altLang="en-US" sz="600" dirty="0">
                <a:solidFill>
                  <a:prstClr val="black"/>
                </a:solidFill>
                <a:latin typeface="Arial" pitchFamily="34" charset="0"/>
                <a:cs typeface="Arial" pitchFamily="34" charset="0"/>
              </a:rPr>
            </a:br>
            <a:endParaRPr lang="en-US" altLang="en-US" dirty="0">
              <a:solidFill>
                <a:prstClr val="black"/>
              </a:solidFill>
              <a:latin typeface="Arial" pitchFamily="34" charset="0"/>
              <a:cs typeface="Arial" pitchFamily="34" charset="0"/>
            </a:endParaRPr>
          </a:p>
          <a:p>
            <a:pPr algn="ctr" eaLnBrk="0" fontAlgn="base" hangingPunct="0">
              <a:spcBef>
                <a:spcPct val="0"/>
              </a:spcBef>
              <a:spcAft>
                <a:spcPct val="0"/>
              </a:spcAft>
            </a:pPr>
            <a:endParaRPr lang="en-US" altLang="en-US" dirty="0">
              <a:solidFill>
                <a:prstClr val="black"/>
              </a:solidFill>
              <a:latin typeface="Arial" pitchFamily="34" charset="0"/>
              <a:cs typeface="Arial" pitchFamily="34" charset="0"/>
            </a:endParaRPr>
          </a:p>
        </p:txBody>
      </p:sp>
      <p:sp>
        <p:nvSpPr>
          <p:cNvPr id="39" name="Rectangle 2"/>
          <p:cNvSpPr txBox="1">
            <a:spLocks noChangeArrowheads="1"/>
          </p:cNvSpPr>
          <p:nvPr/>
        </p:nvSpPr>
        <p:spPr>
          <a:xfrm>
            <a:off x="3354755" y="2124340"/>
            <a:ext cx="3184467"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fontAlgn="base" hangingPunct="0">
              <a:spcAft>
                <a:spcPct val="0"/>
              </a:spcAft>
            </a:pPr>
            <a:r>
              <a:rPr lang="en-US" sz="1800" b="1" dirty="0">
                <a:solidFill>
                  <a:prstClr val="black"/>
                </a:solidFill>
                <a:effectLst>
                  <a:glow rad="101600">
                    <a:prstClr val="black">
                      <a:alpha val="40000"/>
                    </a:prstClr>
                  </a:glow>
                </a:effectLst>
                <a:latin typeface="Arial" panose="020B0604020202020204" pitchFamily="34" charset="0"/>
                <a:cs typeface="Arial" panose="020B0604020202020204" pitchFamily="34" charset="0"/>
              </a:rPr>
              <a:t>“Motivating Young People to      be</a:t>
            </a:r>
          </a:p>
          <a:p>
            <a:pPr eaLnBrk="0" fontAlgn="base" hangingPunct="0">
              <a:spcAft>
                <a:spcPct val="0"/>
              </a:spcAft>
            </a:pPr>
            <a:r>
              <a:rPr lang="en-US" sz="1800" b="1" dirty="0">
                <a:solidFill>
                  <a:prstClr val="black"/>
                </a:solidFill>
                <a:effectLst>
                  <a:glow rad="101600">
                    <a:prstClr val="black">
                      <a:alpha val="40000"/>
                    </a:prstClr>
                  </a:glow>
                </a:effectLst>
                <a:latin typeface="Arial" panose="020B0604020202020204" pitchFamily="34" charset="0"/>
                <a:cs typeface="Arial" panose="020B0604020202020204" pitchFamily="34" charset="0"/>
              </a:rPr>
              <a:t>Better Citizens. “</a:t>
            </a:r>
          </a:p>
        </p:txBody>
      </p:sp>
      <p:sp>
        <p:nvSpPr>
          <p:cNvPr id="40" name="Rectangle 2"/>
          <p:cNvSpPr txBox="1">
            <a:spLocks noChangeArrowheads="1"/>
          </p:cNvSpPr>
          <p:nvPr/>
        </p:nvSpPr>
        <p:spPr>
          <a:xfrm>
            <a:off x="2636854" y="-15782"/>
            <a:ext cx="3307409" cy="493608"/>
          </a:xfrm>
          <a:prstGeom prst="rect">
            <a:avLst/>
          </a:prstGeom>
          <a:effectLst>
            <a:innerShdw blurRad="63500" dist="50800" dir="13500000">
              <a:prstClr val="black">
                <a:alpha val="50000"/>
              </a:prstClr>
            </a:inn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fontAlgn="base" hangingPunct="0">
              <a:spcAft>
                <a:spcPct val="0"/>
              </a:spcAft>
            </a:pPr>
            <a:r>
              <a:rPr lang="en-US" sz="2400" dirty="0">
                <a:solidFill>
                  <a:prstClr val="black"/>
                </a:solidFill>
              </a:rPr>
              <a:t> </a:t>
            </a:r>
            <a:r>
              <a:rPr lang="en-US" sz="2400" b="1"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JPS JROTC</a:t>
            </a:r>
          </a:p>
        </p:txBody>
      </p:sp>
      <p:sp>
        <p:nvSpPr>
          <p:cNvPr id="44" name="Rectangle 2"/>
          <p:cNvSpPr txBox="1">
            <a:spLocks noChangeArrowheads="1"/>
          </p:cNvSpPr>
          <p:nvPr/>
        </p:nvSpPr>
        <p:spPr>
          <a:xfrm>
            <a:off x="6914234" y="43934"/>
            <a:ext cx="2211198" cy="1444627"/>
          </a:xfrm>
          <a:prstGeom prst="rect">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fontAlgn="base" hangingPunct="0">
              <a:spcAft>
                <a:spcPct val="0"/>
              </a:spcAft>
            </a:pPr>
            <a:r>
              <a:rPr lang="en-US" sz="1100" b="1" u="sng" dirty="0">
                <a:solidFill>
                  <a:prstClr val="black"/>
                </a:solidFill>
              </a:rPr>
              <a:t>TEAMS / COMPETITIONS</a:t>
            </a:r>
            <a:endParaRPr lang="en-US" sz="1100" b="1" dirty="0">
              <a:solidFill>
                <a:prstClr val="black"/>
              </a:solidFill>
            </a:endParaRPr>
          </a:p>
          <a:p>
            <a:pPr algn="l" eaLnBrk="0" fontAlgn="base" hangingPunct="0">
              <a:spcAft>
                <a:spcPct val="0"/>
              </a:spcAft>
            </a:pPr>
            <a:r>
              <a:rPr lang="en-US" sz="1100" b="1" dirty="0">
                <a:solidFill>
                  <a:prstClr val="black"/>
                </a:solidFill>
              </a:rPr>
              <a:t>• Drill Team/Color Guard</a:t>
            </a:r>
          </a:p>
          <a:p>
            <a:pPr algn="l" eaLnBrk="0" fontAlgn="base" hangingPunct="0">
              <a:spcAft>
                <a:spcPct val="0"/>
              </a:spcAft>
            </a:pPr>
            <a:r>
              <a:rPr lang="en-US" sz="1100" b="1" dirty="0">
                <a:solidFill>
                  <a:prstClr val="black"/>
                </a:solidFill>
              </a:rPr>
              <a:t>• Cadet Challenge/Physical Fitness</a:t>
            </a:r>
          </a:p>
          <a:p>
            <a:pPr algn="l" eaLnBrk="0" fontAlgn="base" hangingPunct="0">
              <a:spcAft>
                <a:spcPct val="0"/>
              </a:spcAft>
            </a:pPr>
            <a:r>
              <a:rPr lang="en-US" sz="1100" b="1" dirty="0">
                <a:solidFill>
                  <a:prstClr val="black"/>
                </a:solidFill>
              </a:rPr>
              <a:t>• Academic/JROTC Leadership and           </a:t>
            </a:r>
          </a:p>
          <a:p>
            <a:pPr algn="l" eaLnBrk="0" fontAlgn="base" hangingPunct="0">
              <a:spcAft>
                <a:spcPct val="0"/>
              </a:spcAft>
            </a:pPr>
            <a:r>
              <a:rPr lang="en-US" sz="1100" b="1" dirty="0">
                <a:solidFill>
                  <a:prstClr val="black"/>
                </a:solidFill>
              </a:rPr>
              <a:t>   Academic Bowl</a:t>
            </a:r>
          </a:p>
          <a:p>
            <a:pPr algn="l" eaLnBrk="0" fontAlgn="base" hangingPunct="0">
              <a:spcAft>
                <a:spcPct val="0"/>
              </a:spcAft>
            </a:pPr>
            <a:r>
              <a:rPr lang="en-US" sz="1100" b="1" dirty="0">
                <a:solidFill>
                  <a:prstClr val="black"/>
                </a:solidFill>
              </a:rPr>
              <a:t>• Adventure Training</a:t>
            </a:r>
          </a:p>
          <a:p>
            <a:pPr algn="l" eaLnBrk="0" fontAlgn="base" hangingPunct="0">
              <a:spcAft>
                <a:spcPct val="0"/>
              </a:spcAft>
            </a:pPr>
            <a:r>
              <a:rPr lang="en-US" sz="1100" b="1" dirty="0">
                <a:solidFill>
                  <a:prstClr val="black"/>
                </a:solidFill>
              </a:rPr>
              <a:t>• Cadet of the Year</a:t>
            </a:r>
          </a:p>
        </p:txBody>
      </p:sp>
      <p:sp>
        <p:nvSpPr>
          <p:cNvPr id="45" name="Rectangle 2"/>
          <p:cNvSpPr txBox="1">
            <a:spLocks noChangeArrowheads="1"/>
          </p:cNvSpPr>
          <p:nvPr/>
        </p:nvSpPr>
        <p:spPr>
          <a:xfrm>
            <a:off x="6953733" y="3583473"/>
            <a:ext cx="2115465" cy="1837331"/>
          </a:xfrm>
          <a:prstGeom prst="rect">
            <a:avLst/>
          </a:prstGeom>
          <a:ln>
            <a:solidFill>
              <a:srgbClr val="FFFF00"/>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a:solidFill>
                  <a:prstClr val="black"/>
                </a:solidFill>
              </a:rPr>
              <a:t> </a:t>
            </a:r>
            <a:r>
              <a:rPr lang="en-US" sz="1100" b="1" u="sng" dirty="0">
                <a:solidFill>
                  <a:prstClr val="black"/>
                </a:solidFill>
              </a:rPr>
              <a:t>COMMUNITY SERVICE</a:t>
            </a:r>
          </a:p>
          <a:p>
            <a:pPr algn="l"/>
            <a:r>
              <a:rPr lang="en-US" sz="1100" dirty="0">
                <a:solidFill>
                  <a:prstClr val="black"/>
                </a:solidFill>
              </a:rPr>
              <a:t>• </a:t>
            </a:r>
            <a:r>
              <a:rPr lang="en-US" sz="1100" b="1" dirty="0">
                <a:solidFill>
                  <a:prstClr val="black"/>
                </a:solidFill>
              </a:rPr>
              <a:t>Stop</a:t>
            </a:r>
            <a:r>
              <a:rPr lang="en-US" sz="1100" dirty="0">
                <a:solidFill>
                  <a:prstClr val="black"/>
                </a:solidFill>
              </a:rPr>
              <a:t> </a:t>
            </a:r>
            <a:r>
              <a:rPr lang="en-US" sz="1100" b="1" dirty="0">
                <a:solidFill>
                  <a:prstClr val="black"/>
                </a:solidFill>
              </a:rPr>
              <a:t>Hunger NOW</a:t>
            </a:r>
          </a:p>
          <a:p>
            <a:pPr algn="l"/>
            <a:r>
              <a:rPr lang="en-US" sz="1100" b="1" dirty="0">
                <a:solidFill>
                  <a:prstClr val="black"/>
                </a:solidFill>
              </a:rPr>
              <a:t>• Color Guard Presentations</a:t>
            </a:r>
          </a:p>
          <a:p>
            <a:pPr algn="l"/>
            <a:r>
              <a:rPr lang="en-US" sz="1100" b="1" dirty="0">
                <a:solidFill>
                  <a:prstClr val="black"/>
                </a:solidFill>
              </a:rPr>
              <a:t>• Habitat for Humanity</a:t>
            </a:r>
          </a:p>
          <a:p>
            <a:pPr algn="l"/>
            <a:r>
              <a:rPr lang="en-US" sz="1100" b="1" dirty="0">
                <a:solidFill>
                  <a:prstClr val="black"/>
                </a:solidFill>
              </a:rPr>
              <a:t>• Veterans Hospital Visit</a:t>
            </a:r>
          </a:p>
          <a:p>
            <a:pPr algn="l"/>
            <a:r>
              <a:rPr lang="en-US" sz="1100" b="1" dirty="0">
                <a:solidFill>
                  <a:prstClr val="black"/>
                </a:solidFill>
              </a:rPr>
              <a:t>• Nursing Home Visits</a:t>
            </a:r>
          </a:p>
          <a:p>
            <a:pPr algn="l"/>
            <a:r>
              <a:rPr lang="en-US" sz="1100" b="1" dirty="0">
                <a:solidFill>
                  <a:prstClr val="black"/>
                </a:solidFill>
              </a:rPr>
              <a:t>• City Wide Cleanup</a:t>
            </a:r>
          </a:p>
          <a:p>
            <a:pPr algn="l"/>
            <a:r>
              <a:rPr lang="en-US" sz="1100" b="1" dirty="0">
                <a:solidFill>
                  <a:prstClr val="black"/>
                </a:solidFill>
              </a:rPr>
              <a:t>• New Hope Baptist Church </a:t>
            </a:r>
          </a:p>
          <a:p>
            <a:pPr algn="l"/>
            <a:r>
              <a:rPr lang="en-US" sz="1100" b="1" dirty="0">
                <a:solidFill>
                  <a:prstClr val="black"/>
                </a:solidFill>
              </a:rPr>
              <a:t>  Community Health Fair</a:t>
            </a:r>
          </a:p>
          <a:p>
            <a:pPr algn="l"/>
            <a:r>
              <a:rPr lang="en-US" sz="1100" b="1" dirty="0">
                <a:solidFill>
                  <a:prstClr val="black"/>
                </a:solidFill>
              </a:rPr>
              <a:t>• JPS Convocation</a:t>
            </a:r>
          </a:p>
          <a:p>
            <a:pPr algn="l"/>
            <a:r>
              <a:rPr lang="en-US" sz="1100" b="1" dirty="0">
                <a:solidFill>
                  <a:prstClr val="black"/>
                </a:solidFill>
              </a:rPr>
              <a:t>• JPS 9</a:t>
            </a:r>
            <a:r>
              <a:rPr lang="en-US" sz="1100" b="1" baseline="30000" dirty="0">
                <a:solidFill>
                  <a:prstClr val="black"/>
                </a:solidFill>
              </a:rPr>
              <a:t>th</a:t>
            </a:r>
            <a:r>
              <a:rPr lang="en-US" sz="1100" b="1" dirty="0">
                <a:solidFill>
                  <a:prstClr val="black"/>
                </a:solidFill>
              </a:rPr>
              <a:t> Grade Career Fair</a:t>
            </a:r>
          </a:p>
        </p:txBody>
      </p:sp>
      <p:sp>
        <p:nvSpPr>
          <p:cNvPr id="46" name="Rectangle 2"/>
          <p:cNvSpPr txBox="1">
            <a:spLocks noChangeArrowheads="1"/>
          </p:cNvSpPr>
          <p:nvPr/>
        </p:nvSpPr>
        <p:spPr>
          <a:xfrm>
            <a:off x="6914234" y="1563428"/>
            <a:ext cx="2169815" cy="189390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fontAlgn="base" hangingPunct="0">
              <a:spcAft>
                <a:spcPct val="0"/>
              </a:spcAft>
            </a:pPr>
            <a:r>
              <a:rPr lang="en-US" sz="1050" b="1" u="sng" dirty="0">
                <a:solidFill>
                  <a:prstClr val="black"/>
                </a:solidFill>
              </a:rPr>
              <a:t>LEADERSHIP CAMPS</a:t>
            </a:r>
          </a:p>
          <a:p>
            <a:pPr algn="l" eaLnBrk="0" fontAlgn="base" hangingPunct="0">
              <a:spcAft>
                <a:spcPct val="0"/>
              </a:spcAft>
            </a:pPr>
            <a:r>
              <a:rPr lang="en-US" sz="1050" b="1" dirty="0">
                <a:solidFill>
                  <a:prstClr val="black"/>
                </a:solidFill>
              </a:rPr>
              <a:t>• JROTC Cadet Leadership Challenge </a:t>
            </a:r>
          </a:p>
          <a:p>
            <a:pPr algn="l" eaLnBrk="0" fontAlgn="base" hangingPunct="0">
              <a:spcAft>
                <a:spcPct val="0"/>
              </a:spcAft>
            </a:pPr>
            <a:r>
              <a:rPr lang="en-US" sz="1050" b="1" dirty="0">
                <a:solidFill>
                  <a:prstClr val="black"/>
                </a:solidFill>
              </a:rPr>
              <a:t>• STEM Camp - Mississippi State </a:t>
            </a:r>
          </a:p>
          <a:p>
            <a:pPr algn="l" eaLnBrk="0" fontAlgn="base" hangingPunct="0">
              <a:spcAft>
                <a:spcPct val="0"/>
              </a:spcAft>
            </a:pPr>
            <a:r>
              <a:rPr lang="en-US" sz="1050" b="1" dirty="0">
                <a:solidFill>
                  <a:prstClr val="black"/>
                </a:solidFill>
              </a:rPr>
              <a:t>  University  (Engineering) </a:t>
            </a:r>
          </a:p>
          <a:p>
            <a:pPr algn="l" eaLnBrk="0" fontAlgn="base" hangingPunct="0">
              <a:spcAft>
                <a:spcPct val="0"/>
              </a:spcAft>
            </a:pPr>
            <a:r>
              <a:rPr lang="en-US" sz="1050" b="1" dirty="0">
                <a:solidFill>
                  <a:prstClr val="black"/>
                </a:solidFill>
              </a:rPr>
              <a:t>• STEM Camp-William Carey </a:t>
            </a:r>
          </a:p>
          <a:p>
            <a:pPr algn="l" eaLnBrk="0" fontAlgn="base" hangingPunct="0">
              <a:spcAft>
                <a:spcPct val="0"/>
              </a:spcAft>
            </a:pPr>
            <a:r>
              <a:rPr lang="en-US" sz="1050" b="1" dirty="0">
                <a:solidFill>
                  <a:prstClr val="black"/>
                </a:solidFill>
              </a:rPr>
              <a:t>   University - (Health Careers) </a:t>
            </a:r>
          </a:p>
          <a:p>
            <a:pPr algn="l" eaLnBrk="0" fontAlgn="base" hangingPunct="0">
              <a:spcAft>
                <a:spcPct val="0"/>
              </a:spcAft>
            </a:pPr>
            <a:r>
              <a:rPr lang="en-US" sz="1050" b="1" dirty="0">
                <a:solidFill>
                  <a:prstClr val="black"/>
                </a:solidFill>
              </a:rPr>
              <a:t>• Camp Hood Boy Scout </a:t>
            </a:r>
            <a:br>
              <a:rPr lang="en-US" sz="1050" b="1" dirty="0">
                <a:solidFill>
                  <a:prstClr val="black"/>
                </a:solidFill>
              </a:rPr>
            </a:br>
            <a:r>
              <a:rPr lang="en-US" sz="1050" b="1" dirty="0">
                <a:solidFill>
                  <a:prstClr val="black"/>
                </a:solidFill>
              </a:rPr>
              <a:t>• Environmental Learning Center</a:t>
            </a:r>
          </a:p>
          <a:p>
            <a:pPr algn="l" eaLnBrk="0" fontAlgn="base" hangingPunct="0">
              <a:spcAft>
                <a:spcPct val="0"/>
              </a:spcAft>
            </a:pPr>
            <a:r>
              <a:rPr lang="en-US" sz="1050" b="1" dirty="0">
                <a:solidFill>
                  <a:prstClr val="black"/>
                </a:solidFill>
              </a:rPr>
              <a:t>• National Flight Academy</a:t>
            </a:r>
          </a:p>
          <a:p>
            <a:pPr algn="l" eaLnBrk="0" fontAlgn="base" hangingPunct="0">
              <a:spcAft>
                <a:spcPct val="0"/>
              </a:spcAft>
            </a:pPr>
            <a:endParaRPr lang="en-US" sz="1050" b="1" dirty="0">
              <a:solidFill>
                <a:prstClr val="black"/>
              </a:solidFill>
            </a:endParaRPr>
          </a:p>
        </p:txBody>
      </p:sp>
      <p:sp>
        <p:nvSpPr>
          <p:cNvPr id="47" name="Rectangle 2"/>
          <p:cNvSpPr txBox="1">
            <a:spLocks noChangeArrowheads="1"/>
          </p:cNvSpPr>
          <p:nvPr/>
        </p:nvSpPr>
        <p:spPr>
          <a:xfrm>
            <a:off x="79754" y="48388"/>
            <a:ext cx="2206246" cy="2075952"/>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fontAlgn="base" hangingPunct="0">
              <a:spcAft>
                <a:spcPct val="0"/>
              </a:spcAft>
            </a:pPr>
            <a:r>
              <a:rPr lang="en-US" sz="1100" b="1" dirty="0">
                <a:solidFill>
                  <a:prstClr val="black"/>
                </a:solidFill>
              </a:rPr>
              <a:t>          </a:t>
            </a:r>
            <a:r>
              <a:rPr lang="en-US" sz="1100" b="1" u="sng" dirty="0">
                <a:solidFill>
                  <a:prstClr val="black"/>
                </a:solidFill>
              </a:rPr>
              <a:t>  ACADEMIC COURSEWORK</a:t>
            </a:r>
          </a:p>
          <a:p>
            <a:pPr algn="l" eaLnBrk="0" fontAlgn="base" hangingPunct="0">
              <a:spcAft>
                <a:spcPct val="0"/>
              </a:spcAft>
            </a:pPr>
            <a:r>
              <a:rPr lang="en-US" sz="1100" b="1" dirty="0">
                <a:solidFill>
                  <a:prstClr val="black"/>
                </a:solidFill>
              </a:rPr>
              <a:t>•</a:t>
            </a:r>
            <a:r>
              <a:rPr lang="en-US" sz="1100" dirty="0">
                <a:solidFill>
                  <a:prstClr val="black"/>
                </a:solidFill>
              </a:rPr>
              <a:t> </a:t>
            </a:r>
            <a:r>
              <a:rPr lang="en-US" sz="1100" b="1" dirty="0">
                <a:solidFill>
                  <a:prstClr val="black"/>
                </a:solidFill>
              </a:rPr>
              <a:t>Citizenship In Action        </a:t>
            </a:r>
            <a:br>
              <a:rPr lang="en-US" sz="1100" b="1" dirty="0">
                <a:solidFill>
                  <a:prstClr val="black"/>
                </a:solidFill>
              </a:rPr>
            </a:br>
            <a:r>
              <a:rPr lang="en-US" sz="1100" b="1" dirty="0">
                <a:solidFill>
                  <a:prstClr val="black"/>
                </a:solidFill>
              </a:rPr>
              <a:t>• Leadership Theory &amp;  Application                            </a:t>
            </a:r>
          </a:p>
          <a:p>
            <a:pPr algn="l" eaLnBrk="0" fontAlgn="base" hangingPunct="0">
              <a:spcAft>
                <a:spcPct val="0"/>
              </a:spcAft>
            </a:pPr>
            <a:r>
              <a:rPr lang="en-US" sz="1100" b="1" dirty="0">
                <a:solidFill>
                  <a:prstClr val="black"/>
                </a:solidFill>
              </a:rPr>
              <a:t>• Foundations  for Success                                 • Wellness,  Fitness &amp; First Aid                                         • Geography, Map Skills and   </a:t>
            </a:r>
          </a:p>
          <a:p>
            <a:pPr algn="l" eaLnBrk="0" fontAlgn="base" hangingPunct="0">
              <a:spcAft>
                <a:spcPct val="0"/>
              </a:spcAft>
            </a:pPr>
            <a:r>
              <a:rPr lang="en-US" sz="1100" b="1" dirty="0">
                <a:solidFill>
                  <a:prstClr val="black"/>
                </a:solidFill>
              </a:rPr>
              <a:t>   Environmental Awareness                                                                        • Citizenship in American History </a:t>
            </a:r>
          </a:p>
          <a:p>
            <a:pPr algn="l" eaLnBrk="0" fontAlgn="base" hangingPunct="0">
              <a:spcAft>
                <a:spcPct val="0"/>
              </a:spcAft>
            </a:pPr>
            <a:r>
              <a:rPr lang="en-US" sz="1100" b="1" dirty="0">
                <a:solidFill>
                  <a:prstClr val="black"/>
                </a:solidFill>
              </a:rPr>
              <a:t>   and Government</a:t>
            </a:r>
          </a:p>
          <a:p>
            <a:pPr algn="l" eaLnBrk="0" fontAlgn="base" hangingPunct="0">
              <a:spcAft>
                <a:spcPct val="0"/>
              </a:spcAft>
            </a:pPr>
            <a:r>
              <a:rPr lang="en-US" sz="1100" b="1" dirty="0">
                <a:solidFill>
                  <a:prstClr val="black"/>
                </a:solidFill>
              </a:rPr>
              <a:t>• Service-Learning Projects</a:t>
            </a:r>
          </a:p>
          <a:p>
            <a:pPr algn="l" eaLnBrk="0" fontAlgn="base" hangingPunct="0">
              <a:spcAft>
                <a:spcPct val="0"/>
              </a:spcAft>
            </a:pPr>
            <a:r>
              <a:rPr lang="en-US" sz="1100" b="1" dirty="0">
                <a:solidFill>
                  <a:prstClr val="black"/>
                </a:solidFill>
              </a:rPr>
              <a:t>• Academic Credit – PE &amp; Health </a:t>
            </a:r>
          </a:p>
        </p:txBody>
      </p:sp>
      <p:sp>
        <p:nvSpPr>
          <p:cNvPr id="48" name="Rectangle 2"/>
          <p:cNvSpPr txBox="1">
            <a:spLocks noChangeArrowheads="1"/>
          </p:cNvSpPr>
          <p:nvPr/>
        </p:nvSpPr>
        <p:spPr>
          <a:xfrm>
            <a:off x="51180" y="2170739"/>
            <a:ext cx="2082420" cy="2407684"/>
          </a:xfrm>
          <a:prstGeom prst="rect">
            <a:avLst/>
          </a:prstGeom>
          <a:ln>
            <a:solidFill>
              <a:srgbClr val="00B050"/>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fontAlgn="base" hangingPunct="0">
              <a:spcAft>
                <a:spcPct val="0"/>
              </a:spcAft>
            </a:pPr>
            <a:r>
              <a:rPr lang="en-US" sz="1050" b="1" u="sng" dirty="0">
                <a:solidFill>
                  <a:prstClr val="black"/>
                </a:solidFill>
              </a:rPr>
              <a:t>ENRICHMENT EXPERIENCES</a:t>
            </a:r>
          </a:p>
          <a:p>
            <a:pPr algn="l" eaLnBrk="0" fontAlgn="base" hangingPunct="0">
              <a:spcAft>
                <a:spcPct val="0"/>
              </a:spcAft>
            </a:pPr>
            <a:r>
              <a:rPr lang="en-US" sz="1050" b="1" dirty="0">
                <a:solidFill>
                  <a:prstClr val="black"/>
                </a:solidFill>
              </a:rPr>
              <a:t>•</a:t>
            </a:r>
            <a:r>
              <a:rPr lang="en-US" sz="1050" dirty="0">
                <a:solidFill>
                  <a:prstClr val="black"/>
                </a:solidFill>
              </a:rPr>
              <a:t> </a:t>
            </a:r>
            <a:r>
              <a:rPr lang="en-US" sz="1050" b="1" dirty="0">
                <a:solidFill>
                  <a:prstClr val="black"/>
                </a:solidFill>
              </a:rPr>
              <a:t>Boys/Girls State – MSU</a:t>
            </a:r>
          </a:p>
          <a:p>
            <a:pPr algn="l" eaLnBrk="0" fontAlgn="base" hangingPunct="0">
              <a:spcAft>
                <a:spcPct val="0"/>
              </a:spcAft>
            </a:pPr>
            <a:r>
              <a:rPr lang="en-US" sz="1050" b="1" dirty="0">
                <a:solidFill>
                  <a:prstClr val="black"/>
                </a:solidFill>
              </a:rPr>
              <a:t>• Chemistry/ICN (STEM) – JSU</a:t>
            </a:r>
          </a:p>
          <a:p>
            <a:pPr algn="l" eaLnBrk="0" fontAlgn="base" hangingPunct="0">
              <a:spcAft>
                <a:spcPct val="0"/>
              </a:spcAft>
            </a:pPr>
            <a:r>
              <a:rPr lang="en-US" sz="1050" b="1" dirty="0">
                <a:solidFill>
                  <a:prstClr val="black"/>
                </a:solidFill>
              </a:rPr>
              <a:t>• Hugh O’Brien Leadership </a:t>
            </a:r>
          </a:p>
          <a:p>
            <a:pPr algn="l" eaLnBrk="0" fontAlgn="base" hangingPunct="0">
              <a:spcAft>
                <a:spcPct val="0"/>
              </a:spcAft>
            </a:pPr>
            <a:r>
              <a:rPr lang="en-US" sz="1050" b="1" dirty="0">
                <a:solidFill>
                  <a:prstClr val="black"/>
                </a:solidFill>
              </a:rPr>
              <a:t>• MOWW Youth Leadership                                      • Financial Literacy                                        • Military Academy/SROTC Day               • Cadet Leadership and Staff      </a:t>
            </a:r>
          </a:p>
          <a:p>
            <a:pPr algn="l" eaLnBrk="0" fontAlgn="base" hangingPunct="0">
              <a:spcAft>
                <a:spcPct val="0"/>
              </a:spcAft>
            </a:pPr>
            <a:r>
              <a:rPr lang="en-US" sz="1050" b="1" dirty="0">
                <a:solidFill>
                  <a:prstClr val="black"/>
                </a:solidFill>
              </a:rPr>
              <a:t>   Development Course</a:t>
            </a:r>
          </a:p>
          <a:p>
            <a:pPr algn="l" eaLnBrk="0" fontAlgn="base" hangingPunct="0">
              <a:spcAft>
                <a:spcPct val="0"/>
              </a:spcAft>
            </a:pPr>
            <a:r>
              <a:rPr lang="en-US" sz="1050" b="1" dirty="0">
                <a:solidFill>
                  <a:prstClr val="black"/>
                </a:solidFill>
              </a:rPr>
              <a:t>• VA Hospital Volunteer Program                          • Consolidated Military Gala           • Annual Accreditation Program</a:t>
            </a:r>
          </a:p>
          <a:p>
            <a:pPr algn="l" eaLnBrk="0" fontAlgn="base" hangingPunct="0">
              <a:spcAft>
                <a:spcPct val="0"/>
              </a:spcAft>
            </a:pPr>
            <a:r>
              <a:rPr lang="en-US" sz="1050" b="1" dirty="0">
                <a:solidFill>
                  <a:prstClr val="black"/>
                </a:solidFill>
              </a:rPr>
              <a:t>• Adopt-A-School Program</a:t>
            </a:r>
          </a:p>
          <a:p>
            <a:pPr algn="l" eaLnBrk="0" fontAlgn="base" hangingPunct="0">
              <a:spcAft>
                <a:spcPct val="0"/>
              </a:spcAft>
            </a:pPr>
            <a:r>
              <a:rPr lang="en-US" sz="1050" b="1" dirty="0">
                <a:solidFill>
                  <a:prstClr val="black"/>
                </a:solidFill>
              </a:rPr>
              <a:t>• Annual Veterans Day Program                        </a:t>
            </a:r>
          </a:p>
          <a:p>
            <a:pPr algn="l" eaLnBrk="0" fontAlgn="base" hangingPunct="0">
              <a:spcAft>
                <a:spcPct val="0"/>
              </a:spcAft>
            </a:pPr>
            <a:r>
              <a:rPr lang="en-US" sz="1050" b="1" dirty="0">
                <a:solidFill>
                  <a:prstClr val="black"/>
                </a:solidFill>
              </a:rPr>
              <a:t>  at each  school </a:t>
            </a:r>
          </a:p>
        </p:txBody>
      </p:sp>
      <p:sp>
        <p:nvSpPr>
          <p:cNvPr id="49" name="Rectangle 2"/>
          <p:cNvSpPr txBox="1">
            <a:spLocks noChangeArrowheads="1"/>
          </p:cNvSpPr>
          <p:nvPr/>
        </p:nvSpPr>
        <p:spPr>
          <a:xfrm>
            <a:off x="98805" y="4659830"/>
            <a:ext cx="2293555" cy="926879"/>
          </a:xfrm>
          <a:prstGeom prst="rect">
            <a:avLst/>
          </a:prstGeom>
          <a:ln>
            <a:solidFill>
              <a:srgbClr val="FFFF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fontAlgn="base" hangingPunct="0">
              <a:spcAft>
                <a:spcPct val="0"/>
              </a:spcAft>
            </a:pPr>
            <a:r>
              <a:rPr lang="en-US" sz="1050" b="1" dirty="0">
                <a:solidFill>
                  <a:prstClr val="black"/>
                </a:solidFill>
              </a:rPr>
              <a:t>         </a:t>
            </a:r>
            <a:r>
              <a:rPr lang="en-US" sz="1050" b="1" u="sng" dirty="0">
                <a:solidFill>
                  <a:prstClr val="black"/>
                </a:solidFill>
              </a:rPr>
              <a:t> COLLEGE ORIENTATION VISITS                 </a:t>
            </a:r>
            <a:r>
              <a:rPr lang="en-US" sz="1050" b="1" dirty="0">
                <a:solidFill>
                  <a:prstClr val="black"/>
                </a:solidFill>
              </a:rPr>
              <a:t>•  Alcorn State University                        •  Jackson State University                        •  Mississippi State University</a:t>
            </a:r>
          </a:p>
          <a:p>
            <a:pPr algn="l" eaLnBrk="0" fontAlgn="base" hangingPunct="0">
              <a:spcAft>
                <a:spcPct val="0"/>
              </a:spcAft>
            </a:pPr>
            <a:r>
              <a:rPr lang="en-US" sz="1050" b="1" dirty="0">
                <a:solidFill>
                  <a:prstClr val="black"/>
                </a:solidFill>
              </a:rPr>
              <a:t>• The University of Mississippi                           • University of Southern Mississippi  </a:t>
            </a:r>
          </a:p>
        </p:txBody>
      </p:sp>
      <p:sp>
        <p:nvSpPr>
          <p:cNvPr id="50" name="Rectangle 2"/>
          <p:cNvSpPr txBox="1">
            <a:spLocks noChangeArrowheads="1"/>
          </p:cNvSpPr>
          <p:nvPr/>
        </p:nvSpPr>
        <p:spPr>
          <a:xfrm>
            <a:off x="51179" y="5676185"/>
            <a:ext cx="2870196" cy="1095770"/>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fontAlgn="base" hangingPunct="0">
              <a:spcAft>
                <a:spcPct val="0"/>
              </a:spcAft>
            </a:pPr>
            <a:endParaRPr lang="en-US" sz="1000" b="1" u="sng" dirty="0">
              <a:solidFill>
                <a:prstClr val="black"/>
              </a:solidFill>
            </a:endParaRPr>
          </a:p>
          <a:p>
            <a:pPr eaLnBrk="0" fontAlgn="base" hangingPunct="0">
              <a:spcAft>
                <a:spcPct val="0"/>
              </a:spcAft>
            </a:pPr>
            <a:endParaRPr lang="en-US" sz="1000" b="1" u="sng" dirty="0">
              <a:solidFill>
                <a:prstClr val="black"/>
              </a:solidFill>
            </a:endParaRPr>
          </a:p>
          <a:p>
            <a:pPr eaLnBrk="0" fontAlgn="base" hangingPunct="0">
              <a:spcAft>
                <a:spcPct val="0"/>
              </a:spcAft>
            </a:pPr>
            <a:r>
              <a:rPr lang="en-US" sz="1000" b="1" u="sng" dirty="0">
                <a:solidFill>
                  <a:prstClr val="black"/>
                </a:solidFill>
              </a:rPr>
              <a:t>FIELD TRIPS</a:t>
            </a:r>
          </a:p>
          <a:p>
            <a:pPr algn="l" eaLnBrk="0" fontAlgn="base" hangingPunct="0">
              <a:spcAft>
                <a:spcPct val="0"/>
              </a:spcAft>
            </a:pPr>
            <a:r>
              <a:rPr lang="en-US" sz="1000" b="1" dirty="0">
                <a:solidFill>
                  <a:prstClr val="black"/>
                </a:solidFill>
              </a:rPr>
              <a:t>• Vicksburg, MS-National Military Park</a:t>
            </a:r>
          </a:p>
          <a:p>
            <a:pPr algn="l" eaLnBrk="0" fontAlgn="base" hangingPunct="0">
              <a:spcAft>
                <a:spcPct val="0"/>
              </a:spcAft>
            </a:pPr>
            <a:r>
              <a:rPr lang="en-US" sz="1000" b="1" dirty="0">
                <a:solidFill>
                  <a:prstClr val="black"/>
                </a:solidFill>
              </a:rPr>
              <a:t>• Jackson, MS / Memphis, TN -  Civil Rights Museum</a:t>
            </a:r>
          </a:p>
          <a:p>
            <a:pPr algn="l" eaLnBrk="0" fontAlgn="base" hangingPunct="0">
              <a:spcAft>
                <a:spcPct val="0"/>
              </a:spcAft>
            </a:pPr>
            <a:r>
              <a:rPr lang="en-US" sz="1000" b="1" dirty="0">
                <a:solidFill>
                  <a:prstClr val="black"/>
                </a:solidFill>
              </a:rPr>
              <a:t>• Mobile, AL- Battleship Memorial</a:t>
            </a:r>
          </a:p>
          <a:p>
            <a:pPr algn="l" eaLnBrk="0" fontAlgn="base" hangingPunct="0">
              <a:spcAft>
                <a:spcPct val="0"/>
              </a:spcAft>
            </a:pPr>
            <a:r>
              <a:rPr lang="en-US" sz="1000" b="1" dirty="0">
                <a:solidFill>
                  <a:prstClr val="black"/>
                </a:solidFill>
              </a:rPr>
              <a:t>• New Orleans, LA – World War II Museum</a:t>
            </a:r>
          </a:p>
          <a:p>
            <a:pPr algn="l" eaLnBrk="0" fontAlgn="base" hangingPunct="0">
              <a:spcAft>
                <a:spcPct val="0"/>
              </a:spcAft>
            </a:pPr>
            <a:r>
              <a:rPr lang="en-US" sz="1000" b="1" dirty="0">
                <a:solidFill>
                  <a:prstClr val="black"/>
                </a:solidFill>
              </a:rPr>
              <a:t>• Hattiesburg, MS – Camp Shelby Military Museum</a:t>
            </a:r>
          </a:p>
          <a:p>
            <a:pPr eaLnBrk="0" fontAlgn="base" hangingPunct="0">
              <a:spcAft>
                <a:spcPct val="0"/>
              </a:spcAft>
            </a:pPr>
            <a:endParaRPr lang="en-US" sz="1000" b="1" dirty="0">
              <a:solidFill>
                <a:prstClr val="black"/>
              </a:solidFill>
            </a:endParaRPr>
          </a:p>
          <a:p>
            <a:pPr eaLnBrk="0" fontAlgn="base" hangingPunct="0">
              <a:spcAft>
                <a:spcPct val="0"/>
              </a:spcAft>
            </a:pPr>
            <a:endParaRPr lang="en-US" sz="1000" b="1" dirty="0">
              <a:solidFill>
                <a:prstClr val="black"/>
              </a:solidFill>
            </a:endParaRPr>
          </a:p>
        </p:txBody>
      </p:sp>
      <p:sp>
        <p:nvSpPr>
          <p:cNvPr id="51" name="Rectangle 2"/>
          <p:cNvSpPr txBox="1">
            <a:spLocks noChangeArrowheads="1"/>
          </p:cNvSpPr>
          <p:nvPr/>
        </p:nvSpPr>
        <p:spPr>
          <a:xfrm>
            <a:off x="2743200" y="3768052"/>
            <a:ext cx="4171033" cy="1184948"/>
          </a:xfrm>
          <a:prstGeom prst="rect">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fontAlgn="base" hangingPunct="0">
              <a:spcAft>
                <a:spcPct val="0"/>
              </a:spcAft>
            </a:pPr>
            <a:endParaRPr lang="en-US" sz="1200" b="1" u="sng" dirty="0">
              <a:solidFill>
                <a:prstClr val="black"/>
              </a:solidFill>
            </a:endParaRPr>
          </a:p>
          <a:p>
            <a:pPr eaLnBrk="0" fontAlgn="base" hangingPunct="0">
              <a:spcAft>
                <a:spcPct val="0"/>
              </a:spcAft>
            </a:pPr>
            <a:endParaRPr lang="en-US" sz="1000" b="1" u="sng" dirty="0">
              <a:solidFill>
                <a:prstClr val="black"/>
              </a:solidFill>
            </a:endParaRPr>
          </a:p>
          <a:p>
            <a:pPr eaLnBrk="0" fontAlgn="base" hangingPunct="0">
              <a:spcAft>
                <a:spcPct val="0"/>
              </a:spcAft>
            </a:pPr>
            <a:endParaRPr lang="en-US" sz="1000" b="1" u="sng" dirty="0">
              <a:solidFill>
                <a:prstClr val="black"/>
              </a:solidFill>
            </a:endParaRPr>
          </a:p>
          <a:p>
            <a:pPr eaLnBrk="0" fontAlgn="base" hangingPunct="0">
              <a:spcAft>
                <a:spcPct val="0"/>
              </a:spcAft>
            </a:pPr>
            <a:endParaRPr lang="en-US" sz="1000" b="1" u="sng" dirty="0">
              <a:solidFill>
                <a:prstClr val="black"/>
              </a:solidFill>
            </a:endParaRPr>
          </a:p>
          <a:p>
            <a:pPr eaLnBrk="0" fontAlgn="base" hangingPunct="0">
              <a:spcAft>
                <a:spcPct val="0"/>
              </a:spcAft>
            </a:pPr>
            <a:r>
              <a:rPr lang="en-US" sz="1000" b="1" u="sng" dirty="0">
                <a:solidFill>
                  <a:prstClr val="black"/>
                </a:solidFill>
              </a:rPr>
              <a:t>PARTNERS IN LEARNING</a:t>
            </a:r>
          </a:p>
          <a:p>
            <a:pPr algn="l" eaLnBrk="0" fontAlgn="base" hangingPunct="0">
              <a:spcAft>
                <a:spcPct val="0"/>
              </a:spcAft>
            </a:pPr>
            <a:endParaRPr lang="en-US" sz="1000" b="1" dirty="0">
              <a:solidFill>
                <a:prstClr val="black"/>
              </a:solidFill>
            </a:endParaRPr>
          </a:p>
          <a:p>
            <a:pPr algn="l" eaLnBrk="0" fontAlgn="base" hangingPunct="0">
              <a:spcAft>
                <a:spcPct val="0"/>
              </a:spcAft>
            </a:pPr>
            <a:endParaRPr lang="en-US" sz="1000" b="1" dirty="0">
              <a:solidFill>
                <a:prstClr val="black"/>
              </a:solidFill>
            </a:endParaRPr>
          </a:p>
          <a:p>
            <a:pPr algn="l" eaLnBrk="0" fontAlgn="base" hangingPunct="0">
              <a:spcAft>
                <a:spcPct val="0"/>
              </a:spcAft>
            </a:pPr>
            <a:r>
              <a:rPr lang="en-US" sz="1000" b="1" dirty="0">
                <a:solidFill>
                  <a:prstClr val="black"/>
                </a:solidFill>
              </a:rPr>
              <a:t>• Army National Guard     • Stand and Serve </a:t>
            </a:r>
            <a:r>
              <a:rPr lang="en-US" sz="1000" b="1" dirty="0">
                <a:solidFill>
                  <a:prstClr val="black"/>
                </a:solidFill>
                <a:ea typeface="+mn-ea"/>
                <a:cs typeface="+mn-cs"/>
              </a:rPr>
              <a:t>• 100 Black Men - Jackson</a:t>
            </a:r>
            <a:endParaRPr lang="en-US" sz="1000" b="1" dirty="0">
              <a:solidFill>
                <a:prstClr val="black"/>
              </a:solidFill>
            </a:endParaRPr>
          </a:p>
          <a:p>
            <a:pPr algn="l" eaLnBrk="0" fontAlgn="base" hangingPunct="0">
              <a:spcAft>
                <a:spcPct val="0"/>
              </a:spcAft>
            </a:pPr>
            <a:r>
              <a:rPr lang="en-US" sz="1000" b="1" dirty="0">
                <a:solidFill>
                  <a:prstClr val="black"/>
                </a:solidFill>
              </a:rPr>
              <a:t>• Mississippi State University – leaderSTATE     • JMAA  • USM STEM</a:t>
            </a:r>
          </a:p>
          <a:p>
            <a:pPr algn="l" eaLnBrk="0" fontAlgn="base" hangingPunct="0">
              <a:spcAft>
                <a:spcPct val="0"/>
              </a:spcAft>
            </a:pPr>
            <a:r>
              <a:rPr lang="en-US" sz="1000" b="1" dirty="0">
                <a:solidFill>
                  <a:prstClr val="black"/>
                </a:solidFill>
              </a:rPr>
              <a:t>• Jackson State University Interdisciplinary Nanotoxicity Center          </a:t>
            </a:r>
          </a:p>
          <a:p>
            <a:pPr algn="l" eaLnBrk="0" fontAlgn="base" hangingPunct="0">
              <a:spcAft>
                <a:spcPct val="0"/>
              </a:spcAft>
            </a:pPr>
            <a:r>
              <a:rPr lang="en-US" sz="1000" b="1" dirty="0">
                <a:solidFill>
                  <a:prstClr val="black"/>
                </a:solidFill>
              </a:rPr>
              <a:t>• William Carey University – Institute of Health Careers</a:t>
            </a:r>
          </a:p>
          <a:p>
            <a:pPr algn="l" eaLnBrk="0" fontAlgn="base" hangingPunct="0">
              <a:spcAft>
                <a:spcPct val="0"/>
              </a:spcAft>
            </a:pPr>
            <a:r>
              <a:rPr lang="en-US" sz="1000" b="1" dirty="0">
                <a:solidFill>
                  <a:prstClr val="black"/>
                </a:solidFill>
              </a:rPr>
              <a:t>• Education Services Foundation/Get2College Center</a:t>
            </a:r>
          </a:p>
          <a:p>
            <a:pPr algn="l" eaLnBrk="0" fontAlgn="base" hangingPunct="0">
              <a:spcAft>
                <a:spcPct val="0"/>
              </a:spcAft>
            </a:pPr>
            <a:r>
              <a:rPr lang="en-US" sz="1000" b="1" dirty="0">
                <a:solidFill>
                  <a:prstClr val="black"/>
                </a:solidFill>
              </a:rPr>
              <a:t>• Fund II Foundation Inter-City Youth at Lincoln Hills, Colorado (Mr. Robert Smith)</a:t>
            </a:r>
          </a:p>
          <a:p>
            <a:pPr algn="l" eaLnBrk="0" fontAlgn="base" hangingPunct="0">
              <a:spcAft>
                <a:spcPct val="0"/>
              </a:spcAft>
            </a:pPr>
            <a:endParaRPr lang="en-US" sz="1000" b="1" dirty="0">
              <a:solidFill>
                <a:prstClr val="black"/>
              </a:solidFill>
            </a:endParaRPr>
          </a:p>
          <a:p>
            <a:pPr algn="l" eaLnBrk="0" fontAlgn="base" hangingPunct="0">
              <a:spcAft>
                <a:spcPct val="0"/>
              </a:spcAft>
            </a:pPr>
            <a:endParaRPr lang="en-US" sz="1000" b="1" dirty="0">
              <a:solidFill>
                <a:prstClr val="black"/>
              </a:solidFill>
            </a:endParaRPr>
          </a:p>
          <a:p>
            <a:pPr algn="l" eaLnBrk="0" fontAlgn="base" hangingPunct="0">
              <a:spcAft>
                <a:spcPct val="0"/>
              </a:spcAft>
            </a:pPr>
            <a:endParaRPr lang="en-US" sz="1000" b="1" dirty="0">
              <a:solidFill>
                <a:prstClr val="black"/>
              </a:solidFill>
            </a:endParaRPr>
          </a:p>
          <a:p>
            <a:pPr eaLnBrk="0" fontAlgn="base" hangingPunct="0">
              <a:spcAft>
                <a:spcPct val="0"/>
              </a:spcAft>
            </a:pPr>
            <a:endParaRPr lang="en-US" sz="1000" b="1" dirty="0">
              <a:solidFill>
                <a:prstClr val="black"/>
              </a:solidFill>
            </a:endParaRPr>
          </a:p>
          <a:p>
            <a:pPr eaLnBrk="0" fontAlgn="base" hangingPunct="0">
              <a:spcAft>
                <a:spcPct val="0"/>
              </a:spcAft>
            </a:pPr>
            <a:endParaRPr lang="en-US" sz="1000" b="1" dirty="0">
              <a:solidFill>
                <a:prstClr val="black"/>
              </a:solidFill>
            </a:endParaRPr>
          </a:p>
          <a:p>
            <a:pPr eaLnBrk="0" fontAlgn="base" hangingPunct="0">
              <a:spcAft>
                <a:spcPct val="0"/>
              </a:spcAft>
            </a:pPr>
            <a:endParaRPr lang="en-US" sz="1000" b="1" dirty="0">
              <a:solidFill>
                <a:prstClr val="black"/>
              </a:solidFill>
            </a:endParaRPr>
          </a:p>
          <a:p>
            <a:pPr eaLnBrk="0" fontAlgn="base" hangingPunct="0">
              <a:spcAft>
                <a:spcPct val="0"/>
              </a:spcAft>
            </a:pPr>
            <a:endParaRPr lang="en-US" sz="1200" dirty="0">
              <a:solidFill>
                <a:prstClr val="black"/>
              </a:solidFill>
              <a:effectLst>
                <a:glow rad="101600">
                  <a:srgbClr val="FFFF00">
                    <a:alpha val="40000"/>
                  </a:srgbClr>
                </a:glow>
              </a:effectLst>
            </a:endParaRPr>
          </a:p>
        </p:txBody>
      </p:sp>
      <p:sp>
        <p:nvSpPr>
          <p:cNvPr id="4" name="Rectangle 3"/>
          <p:cNvSpPr/>
          <p:nvPr/>
        </p:nvSpPr>
        <p:spPr>
          <a:xfrm>
            <a:off x="4265751" y="413798"/>
            <a:ext cx="2648482" cy="338554"/>
          </a:xfrm>
          <a:prstGeom prst="rect">
            <a:avLst/>
          </a:prstGeom>
          <a:solidFill>
            <a:srgbClr val="FFFF00"/>
          </a:solidFill>
          <a:ln>
            <a:solidFill>
              <a:srgbClr val="FFFF00"/>
            </a:solidFill>
          </a:ln>
        </p:spPr>
        <p:txBody>
          <a:bodyPr wrap="none">
            <a:spAutoFit/>
          </a:bodyPr>
          <a:lstStyle/>
          <a:p>
            <a:pPr eaLnBrk="0" fontAlgn="base" hangingPunct="0">
              <a:spcAft>
                <a:spcPct val="0"/>
              </a:spcAft>
            </a:pPr>
            <a:r>
              <a:rPr lang="en-US" sz="1600" b="1" dirty="0">
                <a:solidFill>
                  <a:prstClr val="black"/>
                </a:solidFill>
                <a:latin typeface="Arial" panose="020B0604020202020204" pitchFamily="34" charset="0"/>
                <a:cs typeface="Arial" panose="020B0604020202020204" pitchFamily="34" charset="0"/>
              </a:rPr>
              <a:t>Building Leaders For Life</a:t>
            </a:r>
          </a:p>
        </p:txBody>
      </p:sp>
      <p:sp>
        <p:nvSpPr>
          <p:cNvPr id="3" name="TextBox 2"/>
          <p:cNvSpPr txBox="1"/>
          <p:nvPr/>
        </p:nvSpPr>
        <p:spPr>
          <a:xfrm>
            <a:off x="2524772" y="723988"/>
            <a:ext cx="4279185" cy="276999"/>
          </a:xfrm>
          <a:prstGeom prst="rect">
            <a:avLst/>
          </a:prstGeom>
          <a:solidFill>
            <a:srgbClr val="FFFF00"/>
          </a:solidFill>
          <a:ln w="19050">
            <a:solidFill>
              <a:schemeClr val="tx1"/>
            </a:solidFill>
          </a:ln>
        </p:spPr>
        <p:txBody>
          <a:bodyPr wrap="none" rtlCol="0">
            <a:spAutoFit/>
          </a:bodyPr>
          <a:lstStyle/>
          <a:p>
            <a:r>
              <a:rPr lang="en-US" sz="1200" b="1" dirty="0">
                <a:solidFill>
                  <a:prstClr val="black"/>
                </a:solidFill>
                <a:latin typeface="Arial" panose="020B0604020202020204" pitchFamily="34" charset="0"/>
                <a:cs typeface="Arial" panose="020B0604020202020204" pitchFamily="34" charset="0"/>
              </a:rPr>
              <a:t>Exposure – Experience – Knowledge – Reflection - Time</a:t>
            </a:r>
          </a:p>
        </p:txBody>
      </p:sp>
      <p:sp>
        <p:nvSpPr>
          <p:cNvPr id="5" name="TextBox 4"/>
          <p:cNvSpPr txBox="1"/>
          <p:nvPr/>
        </p:nvSpPr>
        <p:spPr>
          <a:xfrm flipH="1">
            <a:off x="2999438" y="4998519"/>
            <a:ext cx="3687753" cy="1800493"/>
          </a:xfrm>
          <a:prstGeom prst="rect">
            <a:avLst/>
          </a:prstGeom>
          <a:noFill/>
          <a:ln w="28575">
            <a:solidFill>
              <a:schemeClr val="tx1"/>
            </a:solidFill>
          </a:ln>
        </p:spPr>
        <p:txBody>
          <a:bodyPr wrap="square" rtlCol="0">
            <a:spAutoFit/>
          </a:bodyPr>
          <a:lstStyle/>
          <a:p>
            <a:pPr algn="ctr"/>
            <a:endParaRPr lang="en-US" sz="1100" b="1" u="sng" dirty="0">
              <a:solidFill>
                <a:prstClr val="black"/>
              </a:solidFill>
            </a:endParaRPr>
          </a:p>
          <a:p>
            <a:r>
              <a:rPr lang="en-US" sz="1000" b="1" dirty="0">
                <a:solidFill>
                  <a:prstClr val="black"/>
                </a:solidFill>
              </a:rPr>
              <a:t>• Graduates are prepared to succeed in postsecondary options and career pathways.</a:t>
            </a:r>
          </a:p>
          <a:p>
            <a:r>
              <a:rPr lang="en-US" sz="1000" b="1" dirty="0">
                <a:solidFill>
                  <a:prstClr val="black"/>
                </a:solidFill>
              </a:rPr>
              <a:t>• Make decisions that promote positive social emotional, and </a:t>
            </a:r>
          </a:p>
          <a:p>
            <a:r>
              <a:rPr lang="en-US" sz="1000" b="1" dirty="0">
                <a:solidFill>
                  <a:prstClr val="black"/>
                </a:solidFill>
              </a:rPr>
              <a:t>   physical health.                                                                                                                                         • Value the role of the military as they lead others to succeed in a </a:t>
            </a:r>
          </a:p>
          <a:p>
            <a:r>
              <a:rPr lang="en-US" sz="1000" b="1" dirty="0">
                <a:solidFill>
                  <a:prstClr val="black"/>
                </a:solidFill>
              </a:rPr>
              <a:t>   diverse and global workforce. </a:t>
            </a:r>
          </a:p>
          <a:p>
            <a:r>
              <a:rPr lang="en-US" sz="1000" b="1" dirty="0">
                <a:solidFill>
                  <a:prstClr val="black"/>
                </a:solidFill>
              </a:rPr>
              <a:t>• Act with integrity and personal accountability as they lead  </a:t>
            </a:r>
          </a:p>
          <a:p>
            <a:r>
              <a:rPr lang="en-US" sz="1000" b="1" dirty="0">
                <a:solidFill>
                  <a:prstClr val="black"/>
                </a:solidFill>
              </a:rPr>
              <a:t>  others to succeed in a diverse and global workforce.                                                                                                          • Engage in  civic concerns that impact the community and society </a:t>
            </a:r>
          </a:p>
          <a:p>
            <a:r>
              <a:rPr lang="en-US" sz="1000" b="1" dirty="0">
                <a:solidFill>
                  <a:prstClr val="black"/>
                </a:solidFill>
              </a:rPr>
              <a:t>   at large.</a:t>
            </a:r>
          </a:p>
        </p:txBody>
      </p:sp>
      <p:sp>
        <p:nvSpPr>
          <p:cNvPr id="2" name="Rectangle 1"/>
          <p:cNvSpPr/>
          <p:nvPr/>
        </p:nvSpPr>
        <p:spPr>
          <a:xfrm>
            <a:off x="2751686" y="387716"/>
            <a:ext cx="1654620" cy="338554"/>
          </a:xfrm>
          <a:prstGeom prst="rect">
            <a:avLst/>
          </a:prstGeom>
        </p:spPr>
        <p:txBody>
          <a:bodyPr wrap="none">
            <a:spAutoFit/>
          </a:bodyPr>
          <a:lstStyle/>
          <a:p>
            <a:pPr eaLnBrk="0" fontAlgn="base" hangingPunct="0">
              <a:spcAft>
                <a:spcPct val="0"/>
              </a:spcAft>
            </a:pPr>
            <a:r>
              <a:rPr lang="en-US" sz="1600" b="1" dirty="0">
                <a:solidFill>
                  <a:prstClr val="black"/>
                </a:solidFill>
                <a:latin typeface="Arial" panose="020B0604020202020204" pitchFamily="34" charset="0"/>
                <a:cs typeface="Arial" panose="020B0604020202020204" pitchFamily="34" charset="0"/>
              </a:rPr>
              <a:t>Fully Engaged:</a:t>
            </a:r>
          </a:p>
        </p:txBody>
      </p:sp>
      <p:sp>
        <p:nvSpPr>
          <p:cNvPr id="6" name="TextBox 5"/>
          <p:cNvSpPr txBox="1"/>
          <p:nvPr/>
        </p:nvSpPr>
        <p:spPr>
          <a:xfrm>
            <a:off x="4054482" y="5000158"/>
            <a:ext cx="1407758" cy="246221"/>
          </a:xfrm>
          <a:prstGeom prst="rect">
            <a:avLst/>
          </a:prstGeom>
          <a:solidFill>
            <a:srgbClr val="FFFF00"/>
          </a:solidFill>
        </p:spPr>
        <p:txBody>
          <a:bodyPr wrap="none" rtlCol="0">
            <a:spAutoFit/>
          </a:bodyPr>
          <a:lstStyle/>
          <a:p>
            <a:r>
              <a:rPr lang="en-US" sz="1000" b="1" u="sng" dirty="0">
                <a:solidFill>
                  <a:prstClr val="black"/>
                </a:solidFill>
              </a:rPr>
              <a:t>PROGRAM OUTCOMES</a:t>
            </a:r>
          </a:p>
        </p:txBody>
      </p:sp>
      <p:sp>
        <p:nvSpPr>
          <p:cNvPr id="7" name="TextBox 6"/>
          <p:cNvSpPr txBox="1"/>
          <p:nvPr/>
        </p:nvSpPr>
        <p:spPr>
          <a:xfrm>
            <a:off x="7075993" y="5494682"/>
            <a:ext cx="1870941" cy="1107996"/>
          </a:xfrm>
          <a:prstGeom prst="rect">
            <a:avLst/>
          </a:prstGeom>
          <a:noFill/>
          <a:ln w="28575">
            <a:solidFill>
              <a:srgbClr val="FF0000"/>
            </a:solidFill>
          </a:ln>
        </p:spPr>
        <p:txBody>
          <a:bodyPr wrap="square" rtlCol="0">
            <a:spAutoFit/>
          </a:bodyPr>
          <a:lstStyle/>
          <a:p>
            <a:pPr algn="ctr"/>
            <a:r>
              <a:rPr lang="en-US" sz="1100" b="1" u="sng" dirty="0">
                <a:solidFill>
                  <a:prstClr val="black"/>
                </a:solidFill>
              </a:rPr>
              <a:t>PARADES</a:t>
            </a:r>
          </a:p>
          <a:p>
            <a:r>
              <a:rPr lang="en-US" sz="1100" b="1" dirty="0">
                <a:solidFill>
                  <a:prstClr val="black"/>
                </a:solidFill>
              </a:rPr>
              <a:t>• Alcorn State University</a:t>
            </a:r>
          </a:p>
          <a:p>
            <a:r>
              <a:rPr lang="en-US" sz="1100" b="1" dirty="0">
                <a:solidFill>
                  <a:prstClr val="black"/>
                </a:solidFill>
              </a:rPr>
              <a:t>• Jackson State University</a:t>
            </a:r>
          </a:p>
          <a:p>
            <a:r>
              <a:rPr lang="en-US" sz="1100" b="1" dirty="0">
                <a:solidFill>
                  <a:prstClr val="black"/>
                </a:solidFill>
              </a:rPr>
              <a:t>• City of Jackson Christmas </a:t>
            </a:r>
          </a:p>
          <a:p>
            <a:r>
              <a:rPr lang="en-US" sz="1100" b="1" dirty="0">
                <a:solidFill>
                  <a:prstClr val="black"/>
                </a:solidFill>
              </a:rPr>
              <a:t>• Martin Luther King  Day</a:t>
            </a:r>
          </a:p>
          <a:p>
            <a:r>
              <a:rPr lang="en-US" sz="1100" b="1" dirty="0">
                <a:solidFill>
                  <a:prstClr val="black"/>
                </a:solidFill>
              </a:rPr>
              <a:t>• Veterans Day </a:t>
            </a:r>
          </a:p>
        </p:txBody>
      </p:sp>
      <p:pic>
        <p:nvPicPr>
          <p:cNvPr id="31"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44177" y="48388"/>
            <a:ext cx="1326854" cy="4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29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accel="50000" decel="50000" fill="hold" nodeType="clickEffect">
                                  <p:stCondLst>
                                    <p:cond delay="0"/>
                                  </p:stCondLst>
                                  <p:childTnLst>
                                    <p:animMotion origin="layout" path="M -3.33333E-6 4.26787E-6 C 0.12379 4.26787E-6 0.225 0.14133 0.225 0.31529 C 0.225 0.48993 0.12379 0.6315 -3.33333E-6 0.6315 C -0.1243 0.6315 -0.225 0.48993 -0.225 0.31529 C -0.225 0.14133 -0.1243 4.26787E-6 -3.33333E-6 4.26787E-6 Z " pathEditMode="relative" rAng="0" ptsTypes="fffff">
                                      <p:cBhvr>
                                        <p:cTn id="6" dur="2000" fill="hold"/>
                                        <p:tgtEl>
                                          <p:spTgt spid="2063"/>
                                        </p:tgtEl>
                                        <p:attrNameLst>
                                          <p:attrName>ppt_x</p:attrName>
                                          <p:attrName>ppt_y</p:attrName>
                                        </p:attrNameLst>
                                      </p:cBhvr>
                                      <p:rCtr x="0" y="31575"/>
                                    </p:animMotion>
                                  </p:childTnLst>
                                </p:cTn>
                              </p:par>
                              <p:par>
                                <p:cTn id="7" presetID="1" presetClass="path" presetSubtype="0" repeatCount="indefinite" accel="50000" decel="50000" fill="hold" nodeType="withEffect">
                                  <p:stCondLst>
                                    <p:cond delay="0"/>
                                  </p:stCondLst>
                                  <p:childTnLst>
                                    <p:animMotion origin="layout" path="M 1.11111E-6 4.79297E-6 C 0.08802 0.11982 0.08976 0.30997 0.0026 0.42285 C -0.0842 0.53782 -0.22743 0.5318 -0.31545 0.41221 C -0.40295 0.29331 -0.40313 0.10478 -0.31545 -0.00972 C -0.22847 -0.12284 -0.0875 -0.11914 1.11111E-6 4.79297E-6 Z " pathEditMode="relative" rAng="2737078" ptsTypes="fffff">
                                      <p:cBhvr>
                                        <p:cTn id="8" dur="2000" fill="hold"/>
                                        <p:tgtEl>
                                          <p:spTgt spid="2062"/>
                                        </p:tgtEl>
                                        <p:attrNameLst>
                                          <p:attrName>ppt_x</p:attrName>
                                          <p:attrName>ppt_y</p:attrName>
                                        </p:attrNameLst>
                                      </p:cBhvr>
                                      <p:rCtr x="-15660" y="20749"/>
                                    </p:animMotion>
                                  </p:childTnLst>
                                </p:cTn>
                              </p:par>
                              <p:par>
                                <p:cTn id="9" presetID="1" presetClass="path" presetSubtype="0" repeatCount="indefinite" accel="50000" decel="50000" fill="hold" nodeType="withEffect">
                                  <p:stCondLst>
                                    <p:cond delay="0"/>
                                  </p:stCondLst>
                                  <p:childTnLst>
                                    <p:animMotion origin="layout" path="M -0.00278 -0.01365 C 0.02812 0.14527 -0.04236 0.30719 -0.15955 0.34767 C -0.27708 0.38977 -0.39705 0.29192 -0.42795 0.13254 C -0.45868 -0.02522 -0.38924 -0.18645 -0.27101 -0.22716 C -0.15452 -0.26718 -0.03438 -0.17234 -0.00278 -0.01365 Z " pathEditMode="relative" rAng="4531584" ptsTypes="fffff">
                                      <p:cBhvr>
                                        <p:cTn id="10" dur="2000" fill="hold"/>
                                        <p:tgtEl>
                                          <p:spTgt spid="2064"/>
                                        </p:tgtEl>
                                        <p:attrNameLst>
                                          <p:attrName>ppt_x</p:attrName>
                                          <p:attrName>ppt_y</p:attrName>
                                        </p:attrNameLst>
                                      </p:cBhvr>
                                      <p:rCtr x="-21233" y="7449"/>
                                    </p:animMotion>
                                  </p:childTnLst>
                                </p:cTn>
                              </p:par>
                              <p:par>
                                <p:cTn id="11" presetID="1" presetClass="path" presetSubtype="0" repeatCount="indefinite" accel="50000" decel="50000" fill="hold" nodeType="withEffect">
                                  <p:stCondLst>
                                    <p:cond delay="0"/>
                                  </p:stCondLst>
                                  <p:childTnLst>
                                    <p:animMotion origin="layout" path="M 0.03125 0.02613 C -0.0441 0.16423 -0.19167 0.19245 -0.29809 0.08998 C -0.40521 -0.01319 -0.43056 -0.20935 -0.35591 -0.34699 C -0.28108 -0.48485 -0.13403 -0.51354 -0.02674 -0.41037 C 0.07986 -0.30766 0.1059 -0.11196 0.03125 0.02613 Z " pathEditMode="relative" rAng="7553420" ptsTypes="fffff">
                                      <p:cBhvr>
                                        <p:cTn id="12" dur="2000" fill="hold"/>
                                        <p:tgtEl>
                                          <p:spTgt spid="2058"/>
                                        </p:tgtEl>
                                        <p:attrNameLst>
                                          <p:attrName>ppt_x</p:attrName>
                                          <p:attrName>ppt_y</p:attrName>
                                        </p:attrNameLst>
                                      </p:cBhvr>
                                      <p:rCtr x="-19375" y="-18644"/>
                                    </p:animMotion>
                                  </p:childTnLst>
                                </p:cTn>
                              </p:par>
                              <p:par>
                                <p:cTn id="13" presetID="1" presetClass="path" presetSubtype="0" repeatCount="indefinite" accel="50000" decel="50000" fill="hold" nodeType="withEffect">
                                  <p:stCondLst>
                                    <p:cond delay="0"/>
                                  </p:stCondLst>
                                  <p:childTnLst>
                                    <p:animMotion origin="layout" path="M -0.03211 0.06361 C -0.11232 -0.06385 -0.09566 -0.25955 0.00591 -0.37104 C 0.10747 -0.4837 0.25469 -0.47074 0.33473 -0.34282 C 0.41511 -0.21513 0.39705 -0.01897 0.29584 0.09322 C 0.19497 0.20495 0.04809 0.19245 -0.03211 0.06361 Z " pathEditMode="relative" rAng="13817078" ptsTypes="fffff">
                                      <p:cBhvr>
                                        <p:cTn id="14" dur="2000" fill="hold"/>
                                        <p:tgtEl>
                                          <p:spTgt spid="2057"/>
                                        </p:tgtEl>
                                        <p:attrNameLst>
                                          <p:attrName>ppt_x</p:attrName>
                                          <p:attrName>ppt_y</p:attrName>
                                        </p:attrNameLst>
                                      </p:cBhvr>
                                      <p:rCtr x="18333" y="-20333"/>
                                    </p:animMotion>
                                  </p:childTnLst>
                                </p:cTn>
                              </p:par>
                              <p:par>
                                <p:cTn id="15" presetID="1" presetClass="path" presetSubtype="0" repeatCount="indefinite" accel="50000" decel="50000" fill="hold" nodeType="withEffect">
                                  <p:stCondLst>
                                    <p:cond delay="0"/>
                                  </p:stCondLst>
                                  <p:childTnLst>
                                    <p:animMotion origin="layout" path="M -0.04879 -0.01596 C -0.02465 -0.17672 0.09705 -0.28082 0.22274 -0.24751 C 0.34896 -0.21397 0.43194 -0.05574 0.40799 0.10526 C 0.38385 0.26602 0.26198 0.36896 0.13559 0.33565 C 0.01007 0.30234 -0.07274 0.14504 -0.04879 -0.01596 Z " pathEditMode="relative" rAng="-4721906" ptsTypes="fffff">
                                      <p:cBhvr>
                                        <p:cTn id="16" dur="2000" fill="hold"/>
                                        <p:tgtEl>
                                          <p:spTgt spid="2061"/>
                                        </p:tgtEl>
                                        <p:attrNameLst>
                                          <p:attrName>ppt_x</p:attrName>
                                          <p:attrName>ppt_y</p:attrName>
                                        </p:attrNameLst>
                                      </p:cBhvr>
                                      <p:rCtr x="22847" y="6014"/>
                                    </p:animMotion>
                                  </p:childTnLst>
                                </p:cTn>
                              </p:par>
                              <p:par>
                                <p:cTn id="17" presetID="1" presetClass="path" presetSubtype="0" repeatCount="indefinite" accel="50000" decel="50000" fill="hold" nodeType="withEffect">
                                  <p:stCondLst>
                                    <p:cond delay="0"/>
                                  </p:stCondLst>
                                  <p:childTnLst>
                                    <p:animMotion origin="layout" path="M -0.01354 -0.00301 C 0.07483 -0.13208 0.22396 -0.14319 0.3191 -0.02753 C 0.41441 0.08836 0.41979 0.2873 0.3316 0.41615 C 0.24305 0.54545 0.09392 0.5561 -0.00122 0.44043 C -0.09635 0.32477 -0.10174 0.12584 -0.01354 -0.00301 Z " pathEditMode="relative" rAng="-2856387" ptsTypes="fffff">
                                      <p:cBhvr>
                                        <p:cTn id="18" dur="2000" fill="hold"/>
                                        <p:tgtEl>
                                          <p:spTgt spid="2060"/>
                                        </p:tgtEl>
                                        <p:attrNameLst>
                                          <p:attrName>ppt_x</p:attrName>
                                          <p:attrName>ppt_y</p:attrName>
                                        </p:attrNameLst>
                                      </p:cBhvr>
                                      <p:rCtr x="17257" y="20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94469"/>
            <a:ext cx="6172200" cy="525463"/>
          </a:xfrm>
          <a:ln>
            <a:miter lim="800000"/>
            <a:headEnd/>
            <a:tailEnd/>
          </a:ln>
        </p:spPr>
        <p:txBody>
          <a:bodyPr rtlCol="0">
            <a:noAutofit/>
          </a:bodyPr>
          <a:lstStyle/>
          <a:p>
            <a:pPr algn="ctr" eaLnBrk="1" fontAlgn="auto" hangingPunct="1">
              <a:spcAft>
                <a:spcPts val="0"/>
              </a:spcAft>
              <a:defRPr/>
            </a:pPr>
            <a:r>
              <a:rPr lang="en-US" b="1" dirty="0">
                <a:ln>
                  <a:solidFill>
                    <a:sysClr val="windowText" lastClr="000000"/>
                  </a:solidFill>
                </a:ln>
                <a:solidFill>
                  <a:sysClr val="windowText" lastClr="000000"/>
                </a:solidFill>
                <a:effectLst>
                  <a:outerShdw blurRad="50800" dist="38100" dir="2700000" algn="tl" rotWithShape="0">
                    <a:schemeClr val="bg1"/>
                  </a:outerShdw>
                </a:effectLst>
              </a:rPr>
              <a:t>JPS JROTC Staff and Enrollment Numbers</a:t>
            </a:r>
          </a:p>
        </p:txBody>
      </p:sp>
      <p:graphicFrame>
        <p:nvGraphicFramePr>
          <p:cNvPr id="3" name="Table 2"/>
          <p:cNvGraphicFramePr>
            <a:graphicFrameLocks noGrp="1"/>
          </p:cNvGraphicFramePr>
          <p:nvPr>
            <p:extLst>
              <p:ext uri="{D42A27DB-BD31-4B8C-83A1-F6EECF244321}">
                <p14:modId xmlns:p14="http://schemas.microsoft.com/office/powerpoint/2010/main" val="707235109"/>
              </p:ext>
            </p:extLst>
          </p:nvPr>
        </p:nvGraphicFramePr>
        <p:xfrm>
          <a:off x="4343400" y="1184275"/>
          <a:ext cx="4495800" cy="5586412"/>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914448">
                <a:tc>
                  <a:txBody>
                    <a:bodyPr/>
                    <a:lstStyle/>
                    <a:p>
                      <a:r>
                        <a:rPr lang="en-US" sz="1600" dirty="0">
                          <a:latin typeface="Arial" panose="020B0604020202020204" pitchFamily="34" charset="0"/>
                          <a:cs typeface="Arial" panose="020B0604020202020204" pitchFamily="34" charset="0"/>
                        </a:rPr>
                        <a:t>School / Instructors</a:t>
                      </a:r>
                    </a:p>
                    <a:p>
                      <a:r>
                        <a:rPr lang="en-US" sz="1200" dirty="0">
                          <a:latin typeface="Arial" panose="020B0604020202020204" pitchFamily="34" charset="0"/>
                          <a:cs typeface="Arial" panose="020B0604020202020204" pitchFamily="34" charset="0"/>
                        </a:rPr>
                        <a:t>As of 19 Sep 2023</a:t>
                      </a:r>
                    </a:p>
                  </a:txBody>
                  <a:tcPr marT="45721" marB="45721">
                    <a:solidFill>
                      <a:srgbClr val="0070C0"/>
                    </a:solidFill>
                  </a:tcPr>
                </a:tc>
                <a:tc>
                  <a:txBody>
                    <a:bodyPr/>
                    <a:lstStyle/>
                    <a:p>
                      <a:r>
                        <a:rPr lang="en-US" sz="1400" dirty="0">
                          <a:latin typeface="Arial" panose="020B0604020202020204" pitchFamily="34" charset="0"/>
                          <a:cs typeface="Arial" panose="020B0604020202020204" pitchFamily="34" charset="0"/>
                        </a:rPr>
                        <a:t>Cadets / Total Students</a:t>
                      </a:r>
                    </a:p>
                    <a:p>
                      <a:r>
                        <a:rPr lang="en-US" sz="1200" dirty="0">
                          <a:latin typeface="Arial" panose="020B0604020202020204" pitchFamily="34" charset="0"/>
                          <a:cs typeface="Arial" panose="020B0604020202020204" pitchFamily="34" charset="0"/>
                        </a:rPr>
                        <a:t>SY23/24 numbers</a:t>
                      </a:r>
                    </a:p>
                  </a:txBody>
                  <a:tcPr marT="45721" marB="45721">
                    <a:solidFill>
                      <a:srgbClr val="0070C0"/>
                    </a:solidFill>
                  </a:tcPr>
                </a:tc>
                <a:tc>
                  <a:txBody>
                    <a:bodyPr/>
                    <a:lstStyle/>
                    <a:p>
                      <a:r>
                        <a:rPr lang="en-US" sz="1400" dirty="0">
                          <a:latin typeface="Arial" panose="020B0604020202020204" pitchFamily="34" charset="0"/>
                          <a:cs typeface="Arial" panose="020B0604020202020204" pitchFamily="34" charset="0"/>
                        </a:rPr>
                        <a:t>%</a:t>
                      </a:r>
                      <a:r>
                        <a:rPr lang="en-US" sz="1400" baseline="0" dirty="0">
                          <a:latin typeface="Arial" panose="020B0604020202020204" pitchFamily="34" charset="0"/>
                          <a:cs typeface="Arial" panose="020B0604020202020204" pitchFamily="34" charset="0"/>
                        </a:rPr>
                        <a:t> of School Enrollment</a:t>
                      </a:r>
                    </a:p>
                    <a:p>
                      <a:r>
                        <a:rPr lang="en-US" sz="1200" dirty="0">
                          <a:latin typeface="Arial" panose="020B0604020202020204" pitchFamily="34" charset="0"/>
                          <a:cs typeface="Arial" panose="020B0604020202020204" pitchFamily="34" charset="0"/>
                        </a:rPr>
                        <a:t>SY23/24 numbers</a:t>
                      </a:r>
                    </a:p>
                  </a:txBody>
                  <a:tcPr marT="45721" marB="45721">
                    <a:solidFill>
                      <a:srgbClr val="0070C0"/>
                    </a:solidFill>
                  </a:tcPr>
                </a:tc>
                <a:extLst>
                  <a:ext uri="{0D108BD9-81ED-4DB2-BD59-A6C34878D82A}">
                    <a16:rowId xmlns:a16="http://schemas.microsoft.com/office/drawing/2014/main" val="10000"/>
                  </a:ext>
                </a:extLst>
              </a:tr>
              <a:tr h="640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Callaway</a:t>
                      </a:r>
                      <a:r>
                        <a:rPr lang="en-US" sz="1100" b="1" baseline="0" dirty="0">
                          <a:solidFill>
                            <a:srgbClr val="FF0000"/>
                          </a:solidFill>
                          <a:latin typeface="Arial" panose="020B0604020202020204" pitchFamily="34" charset="0"/>
                          <a:cs typeface="Arial" panose="020B0604020202020204" pitchFamily="34" charset="0"/>
                        </a:rPr>
                        <a:t>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T="45721" marB="45721"/>
                </a:tc>
                <a:tc>
                  <a:txBody>
                    <a:bodyPr/>
                    <a:lstStyle/>
                    <a:p>
                      <a:pPr algn="ctr"/>
                      <a:r>
                        <a:rPr lang="en-US" sz="1600" b="1" dirty="0">
                          <a:latin typeface="Arial" panose="020B0604020202020204" pitchFamily="34" charset="0"/>
                          <a:cs typeface="Arial" panose="020B0604020202020204" pitchFamily="34" charset="0"/>
                        </a:rPr>
                        <a:t>178 / 926</a:t>
                      </a:r>
                    </a:p>
                  </a:txBody>
                  <a:tcPr marT="45721" marB="45721"/>
                </a:tc>
                <a:tc>
                  <a:txBody>
                    <a:bodyPr/>
                    <a:lstStyle/>
                    <a:p>
                      <a:pPr algn="ctr"/>
                      <a:r>
                        <a:rPr lang="en-US" sz="1600" b="1" dirty="0">
                          <a:latin typeface="Arial" panose="020B0604020202020204" pitchFamily="34" charset="0"/>
                          <a:cs typeface="Arial" panose="020B0604020202020204" pitchFamily="34" charset="0"/>
                        </a:rPr>
                        <a:t>19.22</a:t>
                      </a:r>
                    </a:p>
                  </a:txBody>
                  <a:tcPr marT="45721" marB="45721"/>
                </a:tc>
                <a:extLst>
                  <a:ext uri="{0D108BD9-81ED-4DB2-BD59-A6C34878D82A}">
                    <a16:rowId xmlns:a16="http://schemas.microsoft.com/office/drawing/2014/main" val="10001"/>
                  </a:ext>
                </a:extLst>
              </a:tr>
              <a:tr h="640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Forest Hill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T="45721" marB="45721">
                    <a:solidFill>
                      <a:schemeClr val="accent5">
                        <a:lumMod val="60000"/>
                        <a:lumOff val="40000"/>
                      </a:schemeClr>
                    </a:solidFill>
                  </a:tcPr>
                </a:tc>
                <a:tc>
                  <a:txBody>
                    <a:bodyPr/>
                    <a:lstStyle/>
                    <a:p>
                      <a:pPr algn="ctr"/>
                      <a:r>
                        <a:rPr lang="en-US" sz="1600" b="1" dirty="0">
                          <a:latin typeface="Arial" panose="020B0604020202020204" pitchFamily="34" charset="0"/>
                          <a:cs typeface="Arial" panose="020B0604020202020204" pitchFamily="34" charset="0"/>
                        </a:rPr>
                        <a:t>266 /</a:t>
                      </a:r>
                      <a:r>
                        <a:rPr lang="en-US" sz="1600" b="1" baseline="0" dirty="0">
                          <a:latin typeface="Arial" panose="020B0604020202020204" pitchFamily="34" charset="0"/>
                          <a:cs typeface="Arial" panose="020B0604020202020204" pitchFamily="34" charset="0"/>
                        </a:rPr>
                        <a:t> 985</a:t>
                      </a:r>
                      <a:endParaRPr lang="en-US" sz="1600" b="1" dirty="0">
                        <a:latin typeface="Arial" panose="020B0604020202020204" pitchFamily="34" charset="0"/>
                        <a:cs typeface="Arial" panose="020B0604020202020204" pitchFamily="34" charset="0"/>
                      </a:endParaRPr>
                    </a:p>
                  </a:txBody>
                  <a:tcPr marT="45721" marB="45721">
                    <a:solidFill>
                      <a:schemeClr val="accent5">
                        <a:lumMod val="60000"/>
                        <a:lumOff val="40000"/>
                      </a:schemeClr>
                    </a:solidFill>
                  </a:tcPr>
                </a:tc>
                <a:tc>
                  <a:txBody>
                    <a:bodyPr/>
                    <a:lstStyle/>
                    <a:p>
                      <a:pPr algn="ctr"/>
                      <a:r>
                        <a:rPr lang="en-US" sz="1600" b="1" dirty="0">
                          <a:latin typeface="Arial" panose="020B0604020202020204" pitchFamily="34" charset="0"/>
                          <a:cs typeface="Arial" panose="020B0604020202020204" pitchFamily="34" charset="0"/>
                        </a:rPr>
                        <a:t>27.00</a:t>
                      </a:r>
                    </a:p>
                  </a:txBody>
                  <a:tcPr marT="45721" marB="45721">
                    <a:solidFill>
                      <a:schemeClr val="accent5">
                        <a:lumMod val="60000"/>
                        <a:lumOff val="40000"/>
                      </a:schemeClr>
                    </a:solidFill>
                  </a:tcPr>
                </a:tc>
                <a:extLst>
                  <a:ext uri="{0D108BD9-81ED-4DB2-BD59-A6C34878D82A}">
                    <a16:rowId xmlns:a16="http://schemas.microsoft.com/office/drawing/2014/main" val="10002"/>
                  </a:ext>
                </a:extLst>
              </a:tr>
              <a:tr h="52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Jim Hill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T="45721" marB="45721"/>
                </a:tc>
                <a:tc>
                  <a:txBody>
                    <a:bodyPr/>
                    <a:lstStyle/>
                    <a:p>
                      <a:pPr algn="ctr"/>
                      <a:r>
                        <a:rPr lang="en-US" sz="1600" b="1" dirty="0">
                          <a:latin typeface="Arial" panose="020B0604020202020204" pitchFamily="34" charset="0"/>
                          <a:cs typeface="Arial" panose="020B0604020202020204" pitchFamily="34" charset="0"/>
                        </a:rPr>
                        <a:t>196 / 876</a:t>
                      </a:r>
                    </a:p>
                  </a:txBody>
                  <a:tcPr marT="45721" marB="45721"/>
                </a:tc>
                <a:tc>
                  <a:txBody>
                    <a:bodyPr/>
                    <a:lstStyle/>
                    <a:p>
                      <a:pPr algn="ctr"/>
                      <a:r>
                        <a:rPr lang="en-US" sz="1600" b="1" dirty="0">
                          <a:latin typeface="Arial" panose="020B0604020202020204" pitchFamily="34" charset="0"/>
                          <a:cs typeface="Arial" panose="020B0604020202020204" pitchFamily="34" charset="0"/>
                        </a:rPr>
                        <a:t>22.37</a:t>
                      </a:r>
                    </a:p>
                  </a:txBody>
                  <a:tcPr marT="45721" marB="45721"/>
                </a:tc>
                <a:extLst>
                  <a:ext uri="{0D108BD9-81ED-4DB2-BD59-A6C34878D82A}">
                    <a16:rowId xmlns:a16="http://schemas.microsoft.com/office/drawing/2014/main" val="10003"/>
                  </a:ext>
                </a:extLst>
              </a:tr>
              <a:tr h="527879">
                <a:tc>
                  <a:txBody>
                    <a:bodyPr/>
                    <a:lstStyle/>
                    <a:p>
                      <a:r>
                        <a:rPr lang="en-US" sz="1600" b="1" dirty="0">
                          <a:latin typeface="Arial" panose="020B0604020202020204" pitchFamily="34" charset="0"/>
                          <a:cs typeface="Arial" panose="020B0604020202020204" pitchFamily="34" charset="0"/>
                        </a:rPr>
                        <a:t>Lanier (2)</a:t>
                      </a:r>
                      <a:endParaRPr lang="en-US" sz="1600" b="1" dirty="0">
                        <a:solidFill>
                          <a:srgbClr val="FF0000"/>
                        </a:solidFill>
                        <a:latin typeface="Arial" panose="020B0604020202020204" pitchFamily="34" charset="0"/>
                        <a:cs typeface="Arial" panose="020B0604020202020204" pitchFamily="34" charset="0"/>
                      </a:endParaRPr>
                    </a:p>
                  </a:txBody>
                  <a:tcPr marT="45721" marB="45721"/>
                </a:tc>
                <a:tc>
                  <a:txBody>
                    <a:bodyPr/>
                    <a:lstStyle/>
                    <a:p>
                      <a:pPr algn="ctr"/>
                      <a:r>
                        <a:rPr lang="en-US" sz="1600" b="1" dirty="0">
                          <a:latin typeface="Arial" panose="020B0604020202020204" pitchFamily="34" charset="0"/>
                          <a:cs typeface="Arial" panose="020B0604020202020204" pitchFamily="34" charset="0"/>
                        </a:rPr>
                        <a:t>190 / 610</a:t>
                      </a:r>
                    </a:p>
                  </a:txBody>
                  <a:tcPr marT="45721" marB="45721"/>
                </a:tc>
                <a:tc>
                  <a:txBody>
                    <a:bodyPr/>
                    <a:lstStyle/>
                    <a:p>
                      <a:pPr algn="ctr"/>
                      <a:r>
                        <a:rPr lang="en-US" sz="1600" b="1" dirty="0">
                          <a:latin typeface="Arial" panose="020B0604020202020204" pitchFamily="34" charset="0"/>
                          <a:cs typeface="Arial" panose="020B0604020202020204" pitchFamily="34" charset="0"/>
                        </a:rPr>
                        <a:t>31.15</a:t>
                      </a:r>
                    </a:p>
                  </a:txBody>
                  <a:tcPr marT="45721" marB="45721"/>
                </a:tc>
                <a:extLst>
                  <a:ext uri="{0D108BD9-81ED-4DB2-BD59-A6C34878D82A}">
                    <a16:rowId xmlns:a16="http://schemas.microsoft.com/office/drawing/2014/main" val="10004"/>
                  </a:ext>
                </a:extLst>
              </a:tr>
              <a:tr h="527879">
                <a:tc>
                  <a:txBody>
                    <a:bodyPr/>
                    <a:lstStyle/>
                    <a:p>
                      <a:r>
                        <a:rPr lang="en-US" sz="1600" b="1" dirty="0">
                          <a:latin typeface="Arial" panose="020B0604020202020204" pitchFamily="34" charset="0"/>
                          <a:cs typeface="Arial" panose="020B0604020202020204" pitchFamily="34" charset="0"/>
                        </a:rPr>
                        <a:t>Murrah </a:t>
                      </a:r>
                      <a:r>
                        <a:rPr lang="en-US" sz="1600" b="1" dirty="0">
                          <a:solidFill>
                            <a:schemeClr val="tx1"/>
                          </a:solidFill>
                          <a:latin typeface="Arial" panose="020B0604020202020204" pitchFamily="34" charset="0"/>
                          <a:cs typeface="Arial" panose="020B0604020202020204" pitchFamily="34" charset="0"/>
                        </a:rPr>
                        <a:t>(2) </a:t>
                      </a:r>
                      <a:endParaRPr lang="en-US" sz="1100" b="1" dirty="0">
                        <a:solidFill>
                          <a:schemeClr val="tx1"/>
                        </a:solidFill>
                        <a:latin typeface="Arial" panose="020B0604020202020204" pitchFamily="34" charset="0"/>
                        <a:cs typeface="Arial" panose="020B0604020202020204" pitchFamily="34" charset="0"/>
                      </a:endParaRPr>
                    </a:p>
                  </a:txBody>
                  <a:tcPr marT="45721" marB="45721"/>
                </a:tc>
                <a:tc>
                  <a:txBody>
                    <a:bodyPr/>
                    <a:lstStyle/>
                    <a:p>
                      <a:pPr algn="ctr"/>
                      <a:r>
                        <a:rPr lang="en-US" sz="1600" b="1" dirty="0">
                          <a:solidFill>
                            <a:schemeClr val="tx1"/>
                          </a:solidFill>
                          <a:latin typeface="Arial" panose="020B0604020202020204" pitchFamily="34" charset="0"/>
                          <a:cs typeface="Arial" panose="020B0604020202020204" pitchFamily="34" charset="0"/>
                        </a:rPr>
                        <a:t>200 / 1347</a:t>
                      </a:r>
                    </a:p>
                  </a:txBody>
                  <a:tcPr marT="45721" marB="45721"/>
                </a:tc>
                <a:tc>
                  <a:txBody>
                    <a:bodyPr/>
                    <a:lstStyle/>
                    <a:p>
                      <a:pPr algn="ctr"/>
                      <a:r>
                        <a:rPr lang="en-US" sz="1600" b="1" dirty="0">
                          <a:latin typeface="Arial" panose="020B0604020202020204" pitchFamily="34" charset="0"/>
                          <a:cs typeface="Arial" panose="020B0604020202020204" pitchFamily="34" charset="0"/>
                        </a:rPr>
                        <a:t>14.85</a:t>
                      </a:r>
                    </a:p>
                  </a:txBody>
                  <a:tcPr marT="45721" marB="45721">
                    <a:solidFill>
                      <a:schemeClr val="accent5">
                        <a:lumMod val="60000"/>
                        <a:lumOff val="40000"/>
                      </a:schemeClr>
                    </a:solidFill>
                  </a:tcPr>
                </a:tc>
                <a:extLst>
                  <a:ext uri="{0D108BD9-81ED-4DB2-BD59-A6C34878D82A}">
                    <a16:rowId xmlns:a16="http://schemas.microsoft.com/office/drawing/2014/main" val="10005"/>
                  </a:ext>
                </a:extLst>
              </a:tr>
              <a:tr h="527879">
                <a:tc>
                  <a:txBody>
                    <a:bodyPr/>
                    <a:lstStyle/>
                    <a:p>
                      <a:r>
                        <a:rPr lang="en-US" sz="1600" b="1" dirty="0">
                          <a:latin typeface="Arial" panose="020B0604020202020204" pitchFamily="34" charset="0"/>
                          <a:cs typeface="Arial" panose="020B0604020202020204" pitchFamily="34" charset="0"/>
                        </a:rPr>
                        <a:t>Provine (2)</a:t>
                      </a:r>
                    </a:p>
                  </a:txBody>
                  <a:tcPr marT="45721" marB="45721"/>
                </a:tc>
                <a:tc>
                  <a:txBody>
                    <a:bodyPr/>
                    <a:lstStyle/>
                    <a:p>
                      <a:pPr algn="ctr"/>
                      <a:r>
                        <a:rPr lang="en-US" sz="1600" b="1" dirty="0">
                          <a:latin typeface="Arial" panose="020B0604020202020204" pitchFamily="34" charset="0"/>
                          <a:cs typeface="Arial" panose="020B0604020202020204" pitchFamily="34" charset="0"/>
                        </a:rPr>
                        <a:t>132 / 733</a:t>
                      </a:r>
                    </a:p>
                  </a:txBody>
                  <a:tcPr marT="45721" marB="45721"/>
                </a:tc>
                <a:tc>
                  <a:txBody>
                    <a:bodyPr/>
                    <a:lstStyle/>
                    <a:p>
                      <a:pPr algn="ctr"/>
                      <a:r>
                        <a:rPr lang="en-US" sz="1600" b="1" dirty="0">
                          <a:latin typeface="Arial" panose="020B0604020202020204" pitchFamily="34" charset="0"/>
                          <a:cs typeface="Arial" panose="020B0604020202020204" pitchFamily="34" charset="0"/>
                        </a:rPr>
                        <a:t>18.00</a:t>
                      </a:r>
                    </a:p>
                  </a:txBody>
                  <a:tcPr marT="45721" marB="45721"/>
                </a:tc>
                <a:extLst>
                  <a:ext uri="{0D108BD9-81ED-4DB2-BD59-A6C34878D82A}">
                    <a16:rowId xmlns:a16="http://schemas.microsoft.com/office/drawing/2014/main" val="10006"/>
                  </a:ext>
                </a:extLst>
              </a:tr>
              <a:tr h="640112">
                <a:tc>
                  <a:txBody>
                    <a:bodyPr/>
                    <a:lstStyle/>
                    <a:p>
                      <a:r>
                        <a:rPr lang="en-US" sz="1600" b="1" dirty="0">
                          <a:latin typeface="Arial" panose="020B0604020202020204" pitchFamily="34" charset="0"/>
                          <a:cs typeface="Arial" panose="020B0604020202020204" pitchFamily="34" charset="0"/>
                        </a:rPr>
                        <a:t>Wingfield </a:t>
                      </a:r>
                      <a:r>
                        <a:rPr lang="en-US" sz="1600" b="1" dirty="0">
                          <a:solidFill>
                            <a:schemeClr val="tx1"/>
                          </a:solidFill>
                          <a:latin typeface="Arial" panose="020B0604020202020204" pitchFamily="34" charset="0"/>
                          <a:cs typeface="Arial" panose="020B0604020202020204" pitchFamily="34" charset="0"/>
                        </a:rPr>
                        <a:t>(3)</a:t>
                      </a:r>
                    </a:p>
                  </a:txBody>
                  <a:tcPr marT="45721" marB="45721"/>
                </a:tc>
                <a:tc>
                  <a:txBody>
                    <a:bodyPr/>
                    <a:lstStyle/>
                    <a:p>
                      <a:pPr algn="ctr"/>
                      <a:r>
                        <a:rPr lang="en-US" sz="1600" b="1" dirty="0">
                          <a:latin typeface="Arial" panose="020B0604020202020204" pitchFamily="34" charset="0"/>
                          <a:cs typeface="Arial" panose="020B0604020202020204" pitchFamily="34" charset="0"/>
                        </a:rPr>
                        <a:t>167 / 568</a:t>
                      </a:r>
                    </a:p>
                  </a:txBody>
                  <a:tcPr marT="45721" marB="45721"/>
                </a:tc>
                <a:tc>
                  <a:txBody>
                    <a:bodyPr/>
                    <a:lstStyle/>
                    <a:p>
                      <a:pPr algn="ctr"/>
                      <a:r>
                        <a:rPr lang="en-US" sz="1600" b="1" dirty="0">
                          <a:latin typeface="Arial" panose="020B0604020202020204" pitchFamily="34" charset="0"/>
                          <a:cs typeface="Arial" panose="020B0604020202020204" pitchFamily="34" charset="0"/>
                        </a:rPr>
                        <a:t>29.40</a:t>
                      </a:r>
                    </a:p>
                  </a:txBody>
                  <a:tcPr marT="45721" marB="45721"/>
                </a:tc>
                <a:extLst>
                  <a:ext uri="{0D108BD9-81ED-4DB2-BD59-A6C34878D82A}">
                    <a16:rowId xmlns:a16="http://schemas.microsoft.com/office/drawing/2014/main" val="10007"/>
                  </a:ext>
                </a:extLst>
              </a:tr>
              <a:tr h="640112">
                <a:tc>
                  <a:txBody>
                    <a:bodyPr/>
                    <a:lstStyle/>
                    <a:p>
                      <a:r>
                        <a:rPr lang="en-US" sz="1600" b="1" dirty="0">
                          <a:latin typeface="Arial" panose="020B0604020202020204" pitchFamily="34" charset="0"/>
                          <a:cs typeface="Arial" panose="020B0604020202020204" pitchFamily="34" charset="0"/>
                        </a:rPr>
                        <a:t>JPS Totals (17)</a:t>
                      </a:r>
                    </a:p>
                  </a:txBody>
                  <a:tcPr marT="45721" marB="45721">
                    <a:solidFill>
                      <a:srgbClr val="3BABFF"/>
                    </a:solidFill>
                  </a:tcPr>
                </a:tc>
                <a:tc>
                  <a:txBody>
                    <a:bodyPr/>
                    <a:lstStyle/>
                    <a:p>
                      <a:pPr algn="ctr"/>
                      <a:r>
                        <a:rPr lang="en-US" sz="1600" b="1" dirty="0">
                          <a:latin typeface="Arial" panose="020B0604020202020204" pitchFamily="34" charset="0"/>
                          <a:cs typeface="Arial" panose="020B0604020202020204" pitchFamily="34" charset="0"/>
                        </a:rPr>
                        <a:t>1,329 / 6,045</a:t>
                      </a:r>
                    </a:p>
                  </a:txBody>
                  <a:tcPr marT="45721" marB="45721">
                    <a:solidFill>
                      <a:srgbClr val="3BABFF"/>
                    </a:solidFill>
                  </a:tcPr>
                </a:tc>
                <a:tc>
                  <a:txBody>
                    <a:bodyPr/>
                    <a:lstStyle/>
                    <a:p>
                      <a:pPr algn="ctr"/>
                      <a:r>
                        <a:rPr lang="en-US" sz="1600" b="1" dirty="0">
                          <a:latin typeface="Arial" panose="020B0604020202020204" pitchFamily="34" charset="0"/>
                          <a:cs typeface="Arial" panose="020B0604020202020204" pitchFamily="34" charset="0"/>
                        </a:rPr>
                        <a:t>23.14</a:t>
                      </a:r>
                    </a:p>
                  </a:txBody>
                  <a:tcPr marT="45721" marB="45721">
                    <a:solidFill>
                      <a:srgbClr val="3BABFF"/>
                    </a:solidFill>
                  </a:tcPr>
                </a:tc>
                <a:extLst>
                  <a:ext uri="{0D108BD9-81ED-4DB2-BD59-A6C34878D82A}">
                    <a16:rowId xmlns:a16="http://schemas.microsoft.com/office/drawing/2014/main" val="10008"/>
                  </a:ext>
                </a:extLst>
              </a:tr>
            </a:tbl>
          </a:graphicData>
        </a:graphic>
      </p:graphicFrame>
      <p:pic>
        <p:nvPicPr>
          <p:cNvPr id="7889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88" y="1200830"/>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286125"/>
            <a:ext cx="357187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988" y="6032212"/>
            <a:ext cx="4419600" cy="584775"/>
          </a:xfrm>
          <a:prstGeom prst="rect">
            <a:avLst/>
          </a:prstGeom>
          <a:noFill/>
        </p:spPr>
        <p:txBody>
          <a:bodyPr wrap="square" rtlCol="0">
            <a:spAutoFit/>
          </a:bodyPr>
          <a:lstStyle/>
          <a:p>
            <a:pPr marL="285750" indent="-285750">
              <a:buFont typeface="Arial" panose="020B0604020202020204" pitchFamily="34" charset="0"/>
              <a:buChar char="•"/>
            </a:pPr>
            <a:r>
              <a:rPr lang="en-US" sz="1600" b="1" i="1" dirty="0">
                <a:solidFill>
                  <a:srgbClr val="000000"/>
                </a:solidFill>
              </a:rPr>
              <a:t>Salary for all Instructors are cost-shared </a:t>
            </a:r>
          </a:p>
          <a:p>
            <a:r>
              <a:rPr lang="en-US" sz="1600" b="1" i="1" dirty="0">
                <a:solidFill>
                  <a:srgbClr val="000000"/>
                </a:solidFill>
              </a:rPr>
              <a:t>between Army and School District</a:t>
            </a:r>
          </a:p>
        </p:txBody>
      </p:sp>
      <p:pic>
        <p:nvPicPr>
          <p:cNvPr id="7" name="Picture 2" descr="JPS Introduces New Logo, Refreshes Br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7292" y="1"/>
            <a:ext cx="1072127"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erMedia.com Animated Them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13890</TotalTime>
  <Words>4422</Words>
  <Application>Microsoft Office PowerPoint</Application>
  <PresentationFormat>On-screen Show (4:3)</PresentationFormat>
  <Paragraphs>805</Paragraphs>
  <Slides>29</Slides>
  <Notes>11</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29</vt:i4>
      </vt:variant>
    </vt:vector>
  </HeadingPairs>
  <TitlesOfParts>
    <vt:vector size="46" baseType="lpstr">
      <vt:lpstr>Arial</vt:lpstr>
      <vt:lpstr>Calibri</vt:lpstr>
      <vt:lpstr>Franklin Gothic Heavy</vt:lpstr>
      <vt:lpstr>Gill Sans MT</vt:lpstr>
      <vt:lpstr>Times New Roman</vt:lpstr>
      <vt:lpstr>Wingdings</vt:lpstr>
      <vt:lpstr>Wingdings 2</vt:lpstr>
      <vt:lpstr>Zapf Dingbats</vt:lpstr>
      <vt:lpstr>1_Office Theme</vt:lpstr>
      <vt:lpstr>1_PresenterMedia.com Animated Theme</vt:lpstr>
      <vt:lpstr>Office Theme</vt:lpstr>
      <vt:lpstr>4_Office Theme</vt:lpstr>
      <vt:lpstr>17_Default Design</vt:lpstr>
      <vt:lpstr>18_Default Design</vt:lpstr>
      <vt:lpstr>1_Default Design</vt:lpstr>
      <vt:lpstr>3_Default Design</vt:lpstr>
      <vt:lpstr>4_Default Design</vt:lpstr>
      <vt:lpstr>PowerPoint Presentation</vt:lpstr>
      <vt:lpstr>PowerPoint Presentation</vt:lpstr>
      <vt:lpstr>JROTC Mission</vt:lpstr>
      <vt:lpstr>JPS Mission and Core Values</vt:lpstr>
      <vt:lpstr>PowerPoint Presentation</vt:lpstr>
      <vt:lpstr>PowerPoint Presentation</vt:lpstr>
      <vt:lpstr>PowerPoint Presentation</vt:lpstr>
      <vt:lpstr>PowerPoint Presentation</vt:lpstr>
      <vt:lpstr>JPS JROTC Staff and Enrollment Numbers</vt:lpstr>
      <vt:lpstr>JPS Enrollment 2014 - 2023</vt:lpstr>
      <vt:lpstr>PowerPoint Presentation</vt:lpstr>
      <vt:lpstr>PowerPoint Presentation</vt:lpstr>
      <vt:lpstr>PowerPoint Presentation</vt:lpstr>
      <vt:lpstr>Funding of JPS JROTC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 II Foundation Classes</vt:lpstr>
      <vt:lpstr>Fund II Foundation Classes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Willis, Col. Paul</dc:creator>
  <cp:lastModifiedBy>Fredrick Brown</cp:lastModifiedBy>
  <cp:revision>217</cp:revision>
  <cp:lastPrinted>2020-02-07T22:05:11Z</cp:lastPrinted>
  <dcterms:created xsi:type="dcterms:W3CDTF">2016-08-18T19:38:53Z</dcterms:created>
  <dcterms:modified xsi:type="dcterms:W3CDTF">2023-12-06T02:15:57Z</dcterms:modified>
</cp:coreProperties>
</file>